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14" r:id="rId4"/>
  </p:sldMasterIdLst>
  <p:notesMasterIdLst>
    <p:notesMasterId r:id="rId37"/>
  </p:notesMasterIdLst>
  <p:sldIdLst>
    <p:sldId id="380" r:id="rId5"/>
    <p:sldId id="388" r:id="rId6"/>
    <p:sldId id="390" r:id="rId7"/>
    <p:sldId id="392" r:id="rId8"/>
    <p:sldId id="394" r:id="rId9"/>
    <p:sldId id="395" r:id="rId10"/>
    <p:sldId id="396" r:id="rId11"/>
    <p:sldId id="398" r:id="rId12"/>
    <p:sldId id="399" r:id="rId13"/>
    <p:sldId id="400" r:id="rId14"/>
    <p:sldId id="427" r:id="rId15"/>
    <p:sldId id="402" r:id="rId16"/>
    <p:sldId id="403" r:id="rId17"/>
    <p:sldId id="405" r:id="rId18"/>
    <p:sldId id="406" r:id="rId19"/>
    <p:sldId id="407" r:id="rId20"/>
    <p:sldId id="408" r:id="rId21"/>
    <p:sldId id="410" r:id="rId22"/>
    <p:sldId id="411" r:id="rId23"/>
    <p:sldId id="412" r:id="rId24"/>
    <p:sldId id="413" r:id="rId25"/>
    <p:sldId id="414" r:id="rId26"/>
    <p:sldId id="415" r:id="rId27"/>
    <p:sldId id="417" r:id="rId28"/>
    <p:sldId id="418" r:id="rId29"/>
    <p:sldId id="419" r:id="rId30"/>
    <p:sldId id="421" r:id="rId31"/>
    <p:sldId id="426" r:id="rId32"/>
    <p:sldId id="425" r:id="rId33"/>
    <p:sldId id="424" r:id="rId34"/>
    <p:sldId id="428" r:id="rId35"/>
    <p:sldId id="429" r:id="rId36"/>
  </p:sldIdLst>
  <p:sldSz cx="12192000" cy="6858000"/>
  <p:notesSz cx="6858000" cy="2905125"/>
  <p:embeddedFontLst>
    <p:embeddedFont>
      <p:font typeface="Calibri" panose="020F0502020204030204" pitchFamily="34" charset="0"/>
      <p:regular r:id="rId38"/>
      <p:bold r:id="rId39"/>
      <p:italic r:id="rId40"/>
      <p:boldItalic r:id="rId41"/>
    </p:embeddedFont>
    <p:embeddedFont>
      <p:font typeface="Oslo Sans" panose="020B0604020202020204" charset="0"/>
      <p:regular r:id="rId42"/>
      <p:bold r:id="rId43"/>
      <p:italic r:id="rId44"/>
      <p:boldItalic r:id="rId45"/>
    </p:embeddedFont>
    <p:embeddedFont>
      <p:font typeface="Oslo Sans Light" panose="020B0604020202020204" charset="0"/>
      <p:regular r:id="rId46"/>
      <p:italic r:id="rId47"/>
    </p:embeddedFont>
    <p:embeddedFont>
      <p:font typeface="Oslo Sans Office" panose="020B0604020202020204" charset="0"/>
      <p:regular r:id="rId48"/>
      <p:bold r:id="rId49"/>
      <p:italic r:id="rId50"/>
      <p:boldItalic r:id="rId51"/>
    </p:embeddedFont>
    <p:embeddedFont>
      <p:font typeface="Oslo Sans Office Normal" panose="020B0604020202020204" charset="0"/>
      <p:regular r:id="rId52"/>
      <p:bold r:id="rId53"/>
      <p:italic r:id="rId54"/>
      <p:boldItalic r:id="rId55"/>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BFE82C7D-DE78-9B41-9138-E7CD198A3DC4}">
          <p14:sldIdLst>
            <p14:sldId id="380"/>
            <p14:sldId id="388"/>
            <p14:sldId id="390"/>
            <p14:sldId id="392"/>
            <p14:sldId id="394"/>
            <p14:sldId id="395"/>
            <p14:sldId id="396"/>
            <p14:sldId id="398"/>
            <p14:sldId id="399"/>
            <p14:sldId id="400"/>
            <p14:sldId id="427"/>
            <p14:sldId id="402"/>
            <p14:sldId id="403"/>
            <p14:sldId id="405"/>
            <p14:sldId id="406"/>
            <p14:sldId id="407"/>
            <p14:sldId id="408"/>
            <p14:sldId id="410"/>
            <p14:sldId id="411"/>
            <p14:sldId id="412"/>
            <p14:sldId id="413"/>
            <p14:sldId id="414"/>
            <p14:sldId id="415"/>
            <p14:sldId id="417"/>
            <p14:sldId id="418"/>
            <p14:sldId id="419"/>
            <p14:sldId id="421"/>
            <p14:sldId id="426"/>
            <p14:sldId id="425"/>
            <p14:sldId id="424"/>
            <p14:sldId id="428"/>
            <p14:sldId id="429"/>
          </p14:sldIdLst>
        </p14:section>
        <p14:section name="Hjelp" id="{BAAE5B51-A85F-D14F-A0D9-4D059F5301C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859"/>
    <a:srgbClr val="FF8274"/>
    <a:srgbClr val="FFDC7B"/>
    <a:srgbClr val="4EF8B6"/>
    <a:srgbClr val="6FE9FF"/>
    <a:srgbClr val="D0BFAE"/>
    <a:srgbClr val="F8F0DD"/>
    <a:srgbClr val="E7E9E9"/>
    <a:srgbClr val="C7F6C9"/>
    <a:srgbClr val="B3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4490" autoAdjust="0"/>
  </p:normalViewPr>
  <p:slideViewPr>
    <p:cSldViewPr snapToGrid="0" snapToObjects="1" showGuides="1">
      <p:cViewPr varScale="1">
        <p:scale>
          <a:sx n="97" d="100"/>
          <a:sy n="97" d="100"/>
        </p:scale>
        <p:origin x="936" y="9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76996CD-C051-524E-B0EC-F7D3DAFC406C}" type="datetimeFigureOut">
              <a:rPr lang="nb-NO" smtClean="0"/>
              <a:t>30.10.2019</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DA70C78-173F-D64A-A73A-E7995BB9F680}" type="slidenum">
              <a:rPr lang="nb-NO" smtClean="0"/>
              <a:t>‹#›</a:t>
            </a:fld>
            <a:endParaRPr lang="nb-NO"/>
          </a:p>
        </p:txBody>
      </p:sp>
    </p:spTree>
    <p:extLst>
      <p:ext uri="{BB962C8B-B14F-4D97-AF65-F5344CB8AC3E}">
        <p14:creationId xmlns:p14="http://schemas.microsoft.com/office/powerpoint/2010/main" val="18120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ng.no/overgrep/2310_Hva_sier_loven_om_seksuelle_overgrep.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ung.no/quiz/?quiz=86" TargetMode="External"/><Relationship Id="rId5" Type="http://schemas.openxmlformats.org/officeDocument/2006/relationships/hyperlink" Target="https://www.youtube.com/watch?v=qNN3nAevQKY&amp;list=PL3xP1jlf1jgJRkChwVOlwQcV0-UqcWiFV" TargetMode="External"/><Relationship Id="rId4" Type="http://schemas.openxmlformats.org/officeDocument/2006/relationships/hyperlink" Target="https://www.youtube.com/watch?v=fGoWLWS4-kU"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v.nrk.no/serie/blank/sesong/1/episode/6/avspill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ftenposten.no/meninger/sid/i/e1VOPQ/Billig-og-pulbar--metoo-kom-aldri-til-skolegarde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reddbarna.no/nyheter/hvis-du-liker-meg-maa-du-dele-et-bild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ung.no/Ikkegreit/4272_Er_det_straffbart_%C3%A5_sende_nudes.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fGoWLWS4-kU"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qNN3nAevQKY&amp;list=PL3xP1jlf1jgJRkChwVOlwQcV0-UqcWiFV"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latin typeface="Oslo Sans Office" panose="02000000000000000000" pitchFamily="2" charset="0"/>
              </a:rPr>
              <a:t>Til lærer: </a:t>
            </a:r>
          </a:p>
          <a:p>
            <a:r>
              <a:rPr lang="nb-NO" dirty="0">
                <a:latin typeface="Oslo Sans Office" panose="02000000000000000000" pitchFamily="2" charset="0"/>
              </a:rPr>
              <a:t>Under følger alle casene/øvelsene i undervisningsopplegget. </a:t>
            </a:r>
            <a:r>
              <a:rPr lang="nb-NO" dirty="0" err="1">
                <a:latin typeface="Oslo Sans Office" panose="02000000000000000000" pitchFamily="2" charset="0"/>
              </a:rPr>
              <a:t>Powerpointen</a:t>
            </a:r>
            <a:r>
              <a:rPr lang="nb-NO" dirty="0">
                <a:latin typeface="Oslo Sans Office" panose="02000000000000000000" pitchFamily="2" charset="0"/>
              </a:rPr>
              <a:t> er redigerbar når den er lastet ned. De første tre casene/øvelsene er ment som introduksjonsoppgaver. De resterende casene/øvelsene kommer i tilfeldig valgt rekkefølge. Det er meningen at man gjør et utvalg blant disse, gjerne i samarbeid med elevene og helsesykepleier. </a:t>
            </a:r>
          </a:p>
        </p:txBody>
      </p:sp>
      <p:sp>
        <p:nvSpPr>
          <p:cNvPr id="4" name="Plassholder for lysbildenummer 3"/>
          <p:cNvSpPr>
            <a:spLocks noGrp="1"/>
          </p:cNvSpPr>
          <p:nvPr>
            <p:ph type="sldNum" sz="quarter" idx="5"/>
          </p:nvPr>
        </p:nvSpPr>
        <p:spPr/>
        <p:txBody>
          <a:bodyPr/>
          <a:lstStyle/>
          <a:p>
            <a:fld id="{7DA70C78-173F-D64A-A73A-E7995BB9F680}" type="slidenum">
              <a:rPr lang="nb-NO" smtClean="0"/>
              <a:t>1</a:t>
            </a:fld>
            <a:endParaRPr lang="nb-NO"/>
          </a:p>
        </p:txBody>
      </p:sp>
    </p:spTree>
    <p:extLst>
      <p:ext uri="{BB962C8B-B14F-4D97-AF65-F5344CB8AC3E}">
        <p14:creationId xmlns:p14="http://schemas.microsoft.com/office/powerpoint/2010/main" val="2304639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p>
          <a:p>
            <a:pPr marL="0" lvl="0" indent="0" algn="l" rtl="0">
              <a:spcBef>
                <a:spcPts val="0"/>
              </a:spcBef>
              <a:spcAft>
                <a:spcPts val="0"/>
              </a:spcAft>
              <a:buNone/>
            </a:pPr>
            <a:r>
              <a:rPr lang="nb-NO" sz="1200" dirty="0">
                <a:solidFill>
                  <a:schemeClr val="dk1"/>
                </a:solidFill>
                <a:latin typeface="Oslo Sans Office" panose="02000000000000000000" pitchFamily="2" charset="0"/>
              </a:rPr>
              <a:t>Diskuter refleksjonsspørsmålene med elevene i plenum. </a:t>
            </a:r>
          </a:p>
        </p:txBody>
      </p:sp>
      <p:sp>
        <p:nvSpPr>
          <p:cNvPr id="4" name="Plassholder for lysbildenummer 3"/>
          <p:cNvSpPr>
            <a:spLocks noGrp="1"/>
          </p:cNvSpPr>
          <p:nvPr>
            <p:ph type="sldNum" sz="quarter" idx="10"/>
          </p:nvPr>
        </p:nvSpPr>
        <p:spPr/>
        <p:txBody>
          <a:bodyPr/>
          <a:lstStyle/>
          <a:p>
            <a:fld id="{7DA70C78-173F-D64A-A73A-E7995BB9F680}" type="slidenum">
              <a:rPr lang="nb-NO" smtClean="0"/>
              <a:t>10</a:t>
            </a:fld>
            <a:endParaRPr lang="nb-NO"/>
          </a:p>
        </p:txBody>
      </p:sp>
    </p:spTree>
    <p:extLst>
      <p:ext uri="{BB962C8B-B14F-4D97-AF65-F5344CB8AC3E}">
        <p14:creationId xmlns:p14="http://schemas.microsoft.com/office/powerpoint/2010/main" val="185995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Beskrivelsen av øvelsen: </a:t>
            </a:r>
          </a:p>
          <a:p>
            <a:r>
              <a:rPr lang="nb-NO" sz="1200" kern="1200" dirty="0">
                <a:solidFill>
                  <a:schemeClr val="tx1"/>
                </a:solidFill>
                <a:effectLst/>
                <a:latin typeface="+mn-lt"/>
                <a:ea typeface="+mn-ea"/>
                <a:cs typeface="+mn-cs"/>
              </a:rPr>
              <a:t>På nettsiden Ung.no er det samlet en oversikt over lovbestemmelser i straffeloven som omhandler seksuelle overgrep: "</a:t>
            </a:r>
            <a:r>
              <a:rPr lang="nb-NO" sz="1200" u="sng" kern="1200" dirty="0">
                <a:solidFill>
                  <a:schemeClr val="tx1"/>
                </a:solidFill>
                <a:effectLst/>
                <a:latin typeface="+mn-lt"/>
                <a:ea typeface="+mn-ea"/>
                <a:cs typeface="+mn-cs"/>
                <a:hlinkClick r:id="rId3"/>
              </a:rPr>
              <a:t>Hva sier loven om seksuelle overgrep</a:t>
            </a:r>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Be elevene gå inn på nettsiden selv og gi dem litt tid til å lese informasjonen som står der, eller ta opp lenken på tavla og gå gjennom informasjonen i fellesskap.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Læreren bør poengtere følgende hvis ikke elevene selv tar det opp: </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Loven er kjønnsnøytral. </a:t>
            </a:r>
          </a:p>
          <a:p>
            <a:pPr marL="628650" lvl="1" indent="-171450">
              <a:buFont typeface="Arial" panose="020B0604020202020204" pitchFamily="34" charset="0"/>
              <a:buChar char="•"/>
            </a:pPr>
            <a:r>
              <a:rPr lang="nb-NO" sz="1200" kern="1200" dirty="0">
                <a:solidFill>
                  <a:schemeClr val="tx1"/>
                </a:solidFill>
                <a:effectLst/>
                <a:latin typeface="+mn-lt"/>
                <a:ea typeface="+mn-ea"/>
                <a:cs typeface="+mn-cs"/>
              </a:rPr>
              <a:t>Situasjonene som ble skissert i historien vil faktisk defineres som voldtekt, for alle kjønn. Mange tror at det er bare penis i vagina som defineres som</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seksuelt overgrep og det er viktig å nyansere dette. </a:t>
            </a:r>
          </a:p>
          <a:p>
            <a:pPr marL="628650" lvl="1" indent="-171450">
              <a:buFontTx/>
              <a:buChar char="-"/>
            </a:pP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Refleksjonene knyttet til </a:t>
            </a:r>
            <a:r>
              <a:rPr lang="nb-NO" sz="1200" kern="1200" dirty="0" err="1">
                <a:solidFill>
                  <a:schemeClr val="tx1"/>
                </a:solidFill>
                <a:effectLst/>
                <a:latin typeface="+mn-lt"/>
                <a:ea typeface="+mn-ea"/>
                <a:cs typeface="+mn-cs"/>
              </a:rPr>
              <a:t>caset</a:t>
            </a:r>
            <a:r>
              <a:rPr lang="nb-NO" sz="1200" kern="1200" dirty="0">
                <a:solidFill>
                  <a:schemeClr val="tx1"/>
                </a:solidFill>
                <a:effectLst/>
                <a:latin typeface="+mn-lt"/>
                <a:ea typeface="+mn-ea"/>
                <a:cs typeface="+mn-cs"/>
              </a:rPr>
              <a:t> er en god anledning til å snakke om kjønnsroller. </a:t>
            </a:r>
          </a:p>
          <a:p>
            <a:endParaRPr lang="nb-NO" sz="1200" kern="1200" dirty="0">
              <a:solidFill>
                <a:schemeClr val="tx1"/>
              </a:solidFill>
              <a:effectLst/>
              <a:latin typeface="+mn-lt"/>
              <a:ea typeface="+mn-ea"/>
              <a:cs typeface="+mn-cs"/>
            </a:endParaRPr>
          </a:p>
          <a:p>
            <a:r>
              <a:rPr lang="nb-NO" sz="1200" u="sng" kern="1200" dirty="0">
                <a:solidFill>
                  <a:schemeClr val="tx1"/>
                </a:solidFill>
                <a:effectLst/>
                <a:latin typeface="+mn-lt"/>
                <a:ea typeface="+mn-ea"/>
                <a:cs typeface="+mn-cs"/>
              </a:rPr>
              <a:t>Forslag: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Fortsett gjerne med temaet samtykke vs. overgrep med øvelsene: </a:t>
            </a:r>
          </a:p>
          <a:p>
            <a:pPr marL="628650" lvl="1" indent="-171450">
              <a:buFont typeface="Arial" panose="020B0604020202020204" pitchFamily="34" charset="0"/>
              <a:buChar char="•"/>
            </a:pPr>
            <a:r>
              <a:rPr lang="en-GB" sz="1200" u="sng" kern="1200" dirty="0">
                <a:solidFill>
                  <a:schemeClr val="tx1"/>
                </a:solidFill>
                <a:effectLst/>
                <a:latin typeface="+mn-lt"/>
                <a:ea typeface="+mn-ea"/>
                <a:cs typeface="+mn-cs"/>
                <a:hlinkClick r:id="rId4"/>
              </a:rPr>
              <a:t>"Tea Consent"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eller</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5"/>
              </a:rPr>
              <a:t>How Do You Know if Someone Wants to Have Sex with You?</a:t>
            </a:r>
            <a:r>
              <a:rPr lang="en-GB"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nb-NO" sz="1200" b="1" kern="1200" dirty="0">
                <a:solidFill>
                  <a:schemeClr val="tx1"/>
                </a:solidFill>
                <a:effectLst/>
                <a:latin typeface="+mn-lt"/>
                <a:ea typeface="+mn-ea"/>
                <a:cs typeface="+mn-cs"/>
              </a:rPr>
              <a:t>Quiz:</a:t>
            </a:r>
            <a:r>
              <a:rPr lang="nb-NO" sz="1200" kern="1200" dirty="0">
                <a:solidFill>
                  <a:schemeClr val="tx1"/>
                </a:solidFill>
                <a:effectLst/>
                <a:latin typeface="+mn-lt"/>
                <a:ea typeface="+mn-ea"/>
                <a:cs typeface="+mn-cs"/>
              </a:rPr>
              <a:t> Ung.no - </a:t>
            </a:r>
            <a:r>
              <a:rPr lang="nb-NO" sz="1200" u="sng" kern="1200" dirty="0">
                <a:solidFill>
                  <a:schemeClr val="tx1"/>
                </a:solidFill>
                <a:effectLst/>
                <a:latin typeface="+mn-lt"/>
                <a:ea typeface="+mn-ea"/>
                <a:cs typeface="+mn-cs"/>
                <a:hlinkClick r:id="rId6"/>
              </a:rPr>
              <a:t>Hva vet du om overgrep?</a:t>
            </a:r>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7DA70C78-173F-D64A-A73A-E7995BB9F680}" type="slidenum">
              <a:rPr lang="nb-NO" smtClean="0"/>
              <a:t>11</a:t>
            </a:fld>
            <a:endParaRPr lang="nb-NO"/>
          </a:p>
        </p:txBody>
      </p:sp>
    </p:spTree>
    <p:extLst>
      <p:ext uri="{BB962C8B-B14F-4D97-AF65-F5344CB8AC3E}">
        <p14:creationId xmlns:p14="http://schemas.microsoft.com/office/powerpoint/2010/main" val="1441139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Tema: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Samtykke og rus</a:t>
            </a:r>
          </a:p>
          <a:p>
            <a:r>
              <a:rPr lang="nb-NO" sz="1200" b="1" kern="1200" dirty="0">
                <a:solidFill>
                  <a:schemeClr val="tx1"/>
                </a:solidFill>
                <a:effectLst/>
                <a:latin typeface="Oslo Sans Office" panose="02000000000000000000" pitchFamily="2" charset="0"/>
                <a:ea typeface="+mn-ea"/>
                <a:cs typeface="+mn-cs"/>
              </a:rPr>
              <a:t>Mål for øvelsen: </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Elevene skal reflektere over rus og grenser </a:t>
            </a:r>
          </a:p>
          <a:p>
            <a:r>
              <a:rPr lang="nb-NO" sz="1200" b="1" kern="1200" dirty="0">
                <a:solidFill>
                  <a:schemeClr val="tx1"/>
                </a:solidFill>
                <a:effectLst/>
                <a:latin typeface="Oslo Sans Office" panose="02000000000000000000" pitchFamily="2" charset="0"/>
                <a:ea typeface="+mn-ea"/>
                <a:cs typeface="+mn-cs"/>
              </a:rPr>
              <a:t>Estimert tidsbruk:</a:t>
            </a:r>
            <a:r>
              <a:rPr lang="nb-NO" sz="1200" kern="1200" dirty="0">
                <a:solidFill>
                  <a:schemeClr val="tx1"/>
                </a:solidFill>
                <a:effectLst/>
                <a:latin typeface="Oslo Sans Office" panose="02000000000000000000" pitchFamily="2" charset="0"/>
                <a:ea typeface="+mn-ea"/>
                <a:cs typeface="+mn-cs"/>
              </a:rPr>
              <a:t> </a:t>
            </a:r>
          </a:p>
          <a:p>
            <a:r>
              <a:rPr lang="nb-NO" sz="1200" kern="1200" dirty="0">
                <a:solidFill>
                  <a:schemeClr val="tx1"/>
                </a:solidFill>
                <a:effectLst/>
                <a:latin typeface="Oslo Sans Office" panose="02000000000000000000" pitchFamily="2" charset="0"/>
                <a:ea typeface="+mn-ea"/>
                <a:cs typeface="+mn-cs"/>
              </a:rPr>
              <a:t>20 - 30 minutter</a:t>
            </a:r>
          </a:p>
          <a:p>
            <a:r>
              <a:rPr lang="nb-NO" sz="1200" b="1" kern="1200" dirty="0">
                <a:solidFill>
                  <a:schemeClr val="tx1"/>
                </a:solidFill>
                <a:effectLst/>
                <a:latin typeface="Oslo Sans Office" panose="02000000000000000000" pitchFamily="2" charset="0"/>
                <a:ea typeface="+mn-ea"/>
                <a:cs typeface="+mn-cs"/>
              </a:rPr>
              <a:t>Forberedelse og utstyr:</a:t>
            </a:r>
            <a:r>
              <a:rPr lang="nb-NO" sz="1200" kern="1200" dirty="0">
                <a:solidFill>
                  <a:schemeClr val="tx1"/>
                </a:solidFill>
                <a:effectLst/>
                <a:latin typeface="Oslo Sans Office" panose="02000000000000000000" pitchFamily="2" charset="0"/>
                <a:ea typeface="+mn-ea"/>
                <a:cs typeface="+mn-cs"/>
              </a:rPr>
              <a:t> </a:t>
            </a:r>
          </a:p>
          <a:p>
            <a:r>
              <a:rPr lang="nb-NO" sz="1200" kern="1200" dirty="0">
                <a:solidFill>
                  <a:schemeClr val="tx1"/>
                </a:solidFill>
                <a:effectLst/>
                <a:latin typeface="+mn-lt"/>
                <a:ea typeface="+mn-ea"/>
                <a:cs typeface="+mn-cs"/>
              </a:rPr>
              <a:t>Skriv ut </a:t>
            </a:r>
            <a:r>
              <a:rPr lang="nb-NO" sz="1200" kern="1200" dirty="0" err="1">
                <a:solidFill>
                  <a:schemeClr val="tx1"/>
                </a:solidFill>
                <a:effectLst/>
                <a:latin typeface="+mn-lt"/>
                <a:ea typeface="+mn-ea"/>
                <a:cs typeface="+mn-cs"/>
              </a:rPr>
              <a:t>caset</a:t>
            </a:r>
            <a:r>
              <a:rPr lang="nb-NO" sz="1200" kern="1200" dirty="0">
                <a:solidFill>
                  <a:schemeClr val="tx1"/>
                </a:solidFill>
                <a:effectLst/>
                <a:latin typeface="+mn-lt"/>
                <a:ea typeface="+mn-ea"/>
                <a:cs typeface="+mn-cs"/>
              </a:rPr>
              <a:t> og spørsmålene til elevene, eventuelt vis case og spørsmål på tavla </a:t>
            </a:r>
            <a:endParaRPr lang="nb-NO" sz="1200" kern="1200" dirty="0">
              <a:solidFill>
                <a:schemeClr val="tx1"/>
              </a:solidFill>
              <a:effectLst/>
              <a:latin typeface="Oslo Sans Office" panose="02000000000000000000" pitchFamily="2" charset="0"/>
              <a:ea typeface="+mn-ea"/>
              <a:cs typeface="+mn-cs"/>
            </a:endParaRPr>
          </a:p>
          <a:p>
            <a:endParaRPr lang="nb-NO" sz="1200" b="1" kern="1200" dirty="0">
              <a:solidFill>
                <a:schemeClr val="tx1"/>
              </a:solidFill>
              <a:effectLst/>
              <a:latin typeface="Oslo Sans Office" panose="02000000000000000000" pitchFamily="2" charset="0"/>
              <a:ea typeface="+mn-ea"/>
              <a:cs typeface="+mn-cs"/>
            </a:endParaRPr>
          </a:p>
          <a:p>
            <a:r>
              <a:rPr lang="nb-NO" sz="1200" b="1" kern="1200" dirty="0">
                <a:solidFill>
                  <a:schemeClr val="tx1"/>
                </a:solidFill>
                <a:effectLst/>
                <a:latin typeface="Oslo Sans Office" panose="02000000000000000000" pitchFamily="2" charset="0"/>
                <a:ea typeface="+mn-ea"/>
                <a:cs typeface="+mn-cs"/>
              </a:rPr>
              <a:t>Beskrivelse av øvelsen:</a:t>
            </a:r>
            <a:endParaRPr lang="nb-NO" sz="1200" kern="1200" dirty="0">
              <a:solidFill>
                <a:schemeClr val="tx1"/>
              </a:solidFill>
              <a:effectLst/>
              <a:latin typeface="Oslo Sans Office" panose="02000000000000000000" pitchFamily="2" charset="0"/>
              <a:ea typeface="+mn-ea"/>
              <a:cs typeface="+mn-cs"/>
            </a:endParaRPr>
          </a:p>
          <a:p>
            <a:r>
              <a:rPr lang="nb-NO" dirty="0">
                <a:latin typeface="Oslo Sans Office" panose="02000000000000000000" pitchFamily="2" charset="0"/>
              </a:rPr>
              <a:t>Del elevene i små grupper.</a:t>
            </a:r>
            <a:r>
              <a:rPr lang="nb-NO" baseline="0" dirty="0">
                <a:latin typeface="Oslo Sans Office" panose="02000000000000000000" pitchFamily="2" charset="0"/>
              </a:rPr>
              <a:t> Les opp </a:t>
            </a:r>
            <a:r>
              <a:rPr lang="nb-NO" baseline="0" dirty="0" err="1">
                <a:latin typeface="Oslo Sans Office" panose="02000000000000000000" pitchFamily="2" charset="0"/>
              </a:rPr>
              <a:t>caset</a:t>
            </a:r>
            <a:r>
              <a:rPr lang="nb-NO" baseline="0" dirty="0">
                <a:latin typeface="Oslo Sans Office" panose="02000000000000000000" pitchFamily="2" charset="0"/>
              </a:rPr>
              <a:t> for elevene.</a:t>
            </a:r>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12</a:t>
            </a:fld>
            <a:endParaRPr lang="nb-NO"/>
          </a:p>
        </p:txBody>
      </p:sp>
    </p:spTree>
    <p:extLst>
      <p:ext uri="{BB962C8B-B14F-4D97-AF65-F5344CB8AC3E}">
        <p14:creationId xmlns:p14="http://schemas.microsoft.com/office/powerpoint/2010/main" val="478293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endParaRPr lang="nb-NO" b="1" baseline="0" dirty="0">
              <a:solidFill>
                <a:srgbClr val="000000"/>
              </a:solidFill>
              <a:latin typeface="Oslo Sans Office" panose="02000000000000000000" pitchFamily="2"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Oslo Sans Office" panose="02000000000000000000" pitchFamily="2" charset="0"/>
                <a:ea typeface="+mn-ea"/>
                <a:cs typeface="+mn-cs"/>
              </a:rPr>
              <a:t>Be elevene reflektere sammen i gruppene, før de</a:t>
            </a:r>
            <a:r>
              <a:rPr lang="nb-NO" sz="1200" kern="1200" baseline="0" dirty="0">
                <a:solidFill>
                  <a:schemeClr val="tx1"/>
                </a:solidFill>
                <a:effectLst/>
                <a:latin typeface="Oslo Sans Office" panose="02000000000000000000" pitchFamily="2" charset="0"/>
                <a:ea typeface="+mn-ea"/>
                <a:cs typeface="+mn-cs"/>
              </a:rPr>
              <a:t> deler sine </a:t>
            </a:r>
            <a:r>
              <a:rPr lang="nb-NO" sz="1200" kern="1200" dirty="0">
                <a:solidFill>
                  <a:schemeClr val="tx1"/>
                </a:solidFill>
                <a:effectLst/>
                <a:latin typeface="Oslo Sans Office" panose="02000000000000000000" pitchFamily="2" charset="0"/>
                <a:ea typeface="+mn-ea"/>
                <a:cs typeface="+mn-cs"/>
              </a:rPr>
              <a:t>refleksjoner i plenum. </a:t>
            </a:r>
          </a:p>
          <a:p>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13</a:t>
            </a:fld>
            <a:endParaRPr lang="nb-NO"/>
          </a:p>
        </p:txBody>
      </p:sp>
    </p:spTree>
    <p:extLst>
      <p:ext uri="{BB962C8B-B14F-4D97-AF65-F5344CB8AC3E}">
        <p14:creationId xmlns:p14="http://schemas.microsoft.com/office/powerpoint/2010/main" val="1987248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Oslo Sans Office" panose="02000000000000000000" pitchFamily="2" charset="0"/>
                <a:ea typeface="+mn-ea"/>
                <a:cs typeface="+mn-cs"/>
              </a:rPr>
              <a:t>Tema: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Grensesetting i kjæresteforhold </a:t>
            </a:r>
          </a:p>
          <a:p>
            <a:r>
              <a:rPr lang="nb-NO" sz="1200" b="1" kern="1200" dirty="0">
                <a:solidFill>
                  <a:schemeClr val="tx1"/>
                </a:solidFill>
                <a:effectLst/>
                <a:latin typeface="Oslo Sans Office" panose="02000000000000000000" pitchFamily="2" charset="0"/>
                <a:ea typeface="+mn-ea"/>
                <a:cs typeface="+mn-cs"/>
              </a:rPr>
              <a:t>Mål for øvelsen: </a:t>
            </a:r>
            <a:br>
              <a:rPr lang="nb-NO" sz="1200" b="1" kern="1200" dirty="0">
                <a:solidFill>
                  <a:schemeClr val="tx1"/>
                </a:solidFill>
                <a:effectLst/>
                <a:latin typeface="Oslo Sans Office" panose="02000000000000000000" pitchFamily="2" charset="0"/>
                <a:ea typeface="+mn-ea"/>
                <a:cs typeface="+mn-cs"/>
              </a:rPr>
            </a:br>
            <a:r>
              <a:rPr lang="nb-NO" sz="1200" kern="1200" dirty="0">
                <a:solidFill>
                  <a:schemeClr val="tx1"/>
                </a:solidFill>
                <a:effectLst/>
                <a:latin typeface="Oslo Sans Office" panose="02000000000000000000" pitchFamily="2" charset="0"/>
                <a:ea typeface="+mn-ea"/>
                <a:cs typeface="+mn-cs"/>
              </a:rPr>
              <a:t>Elevene skal reflektere over grensesetting for egen og andres kropp.</a:t>
            </a:r>
          </a:p>
          <a:p>
            <a:r>
              <a:rPr lang="nb-NO" sz="1200" b="1" kern="1200" dirty="0">
                <a:solidFill>
                  <a:schemeClr val="tx1"/>
                </a:solidFill>
                <a:effectLst/>
                <a:latin typeface="Oslo Sans Office" panose="02000000000000000000" pitchFamily="2" charset="0"/>
                <a:ea typeface="+mn-ea"/>
                <a:cs typeface="+mn-cs"/>
              </a:rPr>
              <a:t>Estimert tidsbruk: </a:t>
            </a:r>
            <a:br>
              <a:rPr lang="nb-NO" sz="1200" b="1" kern="1200" dirty="0">
                <a:solidFill>
                  <a:schemeClr val="tx1"/>
                </a:solidFill>
                <a:effectLst/>
                <a:latin typeface="Oslo Sans Office" panose="02000000000000000000" pitchFamily="2" charset="0"/>
                <a:ea typeface="+mn-ea"/>
                <a:cs typeface="+mn-cs"/>
              </a:rPr>
            </a:br>
            <a:r>
              <a:rPr lang="nb-NO" sz="1200" kern="1200" dirty="0">
                <a:solidFill>
                  <a:schemeClr val="tx1"/>
                </a:solidFill>
                <a:effectLst/>
                <a:latin typeface="Oslo Sans Office" panose="02000000000000000000" pitchFamily="2" charset="0"/>
                <a:ea typeface="+mn-ea"/>
                <a:cs typeface="+mn-cs"/>
              </a:rPr>
              <a:t>30-40 minutter</a:t>
            </a:r>
          </a:p>
          <a:p>
            <a:r>
              <a:rPr lang="nb-NO" sz="1200" b="1" kern="1200" dirty="0">
                <a:solidFill>
                  <a:schemeClr val="tx1"/>
                </a:solidFill>
                <a:effectLst/>
                <a:latin typeface="Oslo Sans Office" panose="02000000000000000000" pitchFamily="2" charset="0"/>
                <a:ea typeface="+mn-ea"/>
                <a:cs typeface="+mn-cs"/>
              </a:rPr>
              <a:t>Forberedelse og utstyr:</a:t>
            </a:r>
            <a:br>
              <a:rPr lang="nb-NO" sz="1200" kern="1200" dirty="0">
                <a:solidFill>
                  <a:schemeClr val="tx1"/>
                </a:solidFill>
                <a:effectLst/>
                <a:latin typeface="Oslo Sans Office" panose="02000000000000000000" pitchFamily="2" charset="0"/>
                <a:ea typeface="+mn-ea"/>
                <a:cs typeface="+mn-cs"/>
              </a:rPr>
            </a:br>
            <a:r>
              <a:rPr lang="nb-NO" sz="1200" kern="1200" dirty="0">
                <a:solidFill>
                  <a:schemeClr val="tx1"/>
                </a:solidFill>
                <a:effectLst/>
                <a:latin typeface="+mn-lt"/>
                <a:ea typeface="+mn-ea"/>
                <a:cs typeface="+mn-cs"/>
              </a:rPr>
              <a:t>Skriv ut </a:t>
            </a:r>
            <a:r>
              <a:rPr lang="nb-NO" sz="1200" kern="1200" dirty="0" err="1">
                <a:solidFill>
                  <a:schemeClr val="tx1"/>
                </a:solidFill>
                <a:effectLst/>
                <a:latin typeface="+mn-lt"/>
                <a:ea typeface="+mn-ea"/>
                <a:cs typeface="+mn-cs"/>
              </a:rPr>
              <a:t>caset</a:t>
            </a:r>
            <a:r>
              <a:rPr lang="nb-NO" sz="1200" kern="1200" dirty="0">
                <a:solidFill>
                  <a:schemeClr val="tx1"/>
                </a:solidFill>
                <a:effectLst/>
                <a:latin typeface="+mn-lt"/>
                <a:ea typeface="+mn-ea"/>
                <a:cs typeface="+mn-cs"/>
              </a:rPr>
              <a:t> og spørsmålene til elevene, eventuelt vis case og spørsmål på tavla</a:t>
            </a:r>
            <a:br>
              <a:rPr lang="nb-NO" sz="1200" b="1" kern="1200" dirty="0">
                <a:solidFill>
                  <a:schemeClr val="tx1"/>
                </a:solidFill>
                <a:effectLst/>
                <a:latin typeface="Oslo Sans Office" panose="02000000000000000000" pitchFamily="2" charset="0"/>
                <a:ea typeface="+mn-ea"/>
                <a:cs typeface="+mn-cs"/>
              </a:rPr>
            </a:br>
            <a:endParaRPr lang="nb-NO" sz="1200" kern="1200" dirty="0">
              <a:solidFill>
                <a:schemeClr val="tx1"/>
              </a:solidFill>
              <a:effectLst/>
              <a:latin typeface="Oslo Sans Office" panose="02000000000000000000" pitchFamily="2" charset="0"/>
              <a:ea typeface="+mn-ea"/>
              <a:cs typeface="+mn-cs"/>
            </a:endParaRPr>
          </a:p>
          <a:p>
            <a:r>
              <a:rPr lang="nb-NO" sz="1200" b="1" kern="1200" dirty="0">
                <a:solidFill>
                  <a:schemeClr val="tx1"/>
                </a:solidFill>
                <a:effectLst/>
                <a:latin typeface="Oslo Sans Office" panose="02000000000000000000" pitchFamily="2" charset="0"/>
                <a:ea typeface="+mn-ea"/>
                <a:cs typeface="+mn-cs"/>
              </a:rPr>
              <a:t>Beskrivelse av øvelsen:</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Del elevene inn i små grupper. Les opp </a:t>
            </a:r>
            <a:r>
              <a:rPr lang="nb-NO" sz="1200" kern="1200" dirty="0" err="1">
                <a:solidFill>
                  <a:schemeClr val="tx1"/>
                </a:solidFill>
                <a:effectLst/>
                <a:latin typeface="Oslo Sans Office" panose="02000000000000000000" pitchFamily="2" charset="0"/>
                <a:ea typeface="+mn-ea"/>
                <a:cs typeface="+mn-cs"/>
              </a:rPr>
              <a:t>caset</a:t>
            </a:r>
            <a:r>
              <a:rPr lang="nb-NO" sz="1200" kern="1200" baseline="0" dirty="0">
                <a:solidFill>
                  <a:schemeClr val="tx1"/>
                </a:solidFill>
                <a:effectLst/>
                <a:latin typeface="Oslo Sans Office" panose="02000000000000000000" pitchFamily="2" charset="0"/>
                <a:ea typeface="+mn-ea"/>
                <a:cs typeface="+mn-cs"/>
              </a:rPr>
              <a:t> </a:t>
            </a:r>
            <a:r>
              <a:rPr lang="nb-NO" sz="1200" kern="1200" dirty="0">
                <a:solidFill>
                  <a:schemeClr val="tx1"/>
                </a:solidFill>
                <a:effectLst/>
                <a:latin typeface="Oslo Sans Office" panose="02000000000000000000" pitchFamily="2" charset="0"/>
                <a:ea typeface="+mn-ea"/>
                <a:cs typeface="+mn-cs"/>
              </a:rPr>
              <a:t>for elevene. </a:t>
            </a:r>
          </a:p>
          <a:p>
            <a:endParaRPr lang="nb-NO" sz="1200" kern="1200" dirty="0">
              <a:solidFill>
                <a:schemeClr val="tx1"/>
              </a:solidFill>
              <a:effectLst/>
              <a:latin typeface="Oslo Sans Office" panose="02000000000000000000" pitchFamily="2" charset="0"/>
              <a:ea typeface="+mn-ea"/>
              <a:cs typeface="+mn-cs"/>
            </a:endParaRPr>
          </a:p>
          <a:p>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14</a:t>
            </a:fld>
            <a:endParaRPr lang="nb-NO"/>
          </a:p>
        </p:txBody>
      </p:sp>
    </p:spTree>
    <p:extLst>
      <p:ext uri="{BB962C8B-B14F-4D97-AF65-F5344CB8AC3E}">
        <p14:creationId xmlns:p14="http://schemas.microsoft.com/office/powerpoint/2010/main" val="777922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endParaRPr lang="nb-NO" b="1" baseline="0" dirty="0">
              <a:solidFill>
                <a:srgbClr val="000000"/>
              </a:solidFill>
              <a:latin typeface="Oslo Sans Office" panose="02000000000000000000" pitchFamily="2" charset="0"/>
              <a:ea typeface="Calibri"/>
              <a:cs typeface="Calibri"/>
              <a:sym typeface="Calibri"/>
            </a:endParaRPr>
          </a:p>
          <a:p>
            <a:r>
              <a:rPr lang="nb-NO" sz="1200" kern="1200" dirty="0">
                <a:solidFill>
                  <a:schemeClr val="tx1"/>
                </a:solidFill>
                <a:effectLst/>
                <a:latin typeface="Oslo Sans Office" panose="02000000000000000000" pitchFamily="2" charset="0"/>
                <a:ea typeface="+mn-ea"/>
                <a:cs typeface="+mn-cs"/>
              </a:rPr>
              <a:t>Be elevene reflektere sammen i gruppene, før de deler sine refleksjoner i plenum.  </a:t>
            </a:r>
          </a:p>
          <a:p>
            <a:endParaRPr lang="nb-NO" sz="1200" b="1" kern="1200" dirty="0">
              <a:solidFill>
                <a:schemeClr val="tx1"/>
              </a:solidFill>
              <a:effectLst/>
              <a:latin typeface="Oslo Sans Office" panose="02000000000000000000" pitchFamily="2" charset="0"/>
              <a:ea typeface="+mn-ea"/>
              <a:cs typeface="+mn-cs"/>
            </a:endParaRPr>
          </a:p>
          <a:p>
            <a:r>
              <a:rPr lang="nb-NO" sz="1200" b="0" kern="1200" dirty="0">
                <a:solidFill>
                  <a:schemeClr val="tx1"/>
                </a:solidFill>
                <a:effectLst/>
                <a:latin typeface="Oslo Sans Office" panose="02000000000000000000" pitchFamily="2" charset="0"/>
                <a:ea typeface="+mn-ea"/>
                <a:cs typeface="+mn-cs"/>
              </a:rPr>
              <a:t>Tips til videre samtale: </a:t>
            </a:r>
          </a:p>
          <a:p>
            <a:r>
              <a:rPr lang="nb-NO" dirty="0" err="1">
                <a:latin typeface="Oslo Sans Office"/>
              </a:rPr>
              <a:t>Caset</a:t>
            </a:r>
            <a:r>
              <a:rPr lang="nb-NO" dirty="0">
                <a:latin typeface="Oslo Sans Office"/>
              </a:rPr>
              <a:t> </a:t>
            </a:r>
            <a:r>
              <a:rPr lang="nb-NO" sz="1200" kern="1200" dirty="0">
                <a:solidFill>
                  <a:schemeClr val="tx1"/>
                </a:solidFill>
                <a:effectLst/>
                <a:latin typeface="Oslo Sans Office"/>
              </a:rPr>
              <a:t>kan være et godt utgangspunkt for å diskutere seksuell debutalder.</a:t>
            </a:r>
            <a:r>
              <a:rPr lang="nb-NO" dirty="0">
                <a:latin typeface="Oslo Sans Office"/>
              </a:rPr>
              <a:t> </a:t>
            </a:r>
            <a:endParaRPr lang="nb-NO" sz="1200" kern="1200" dirty="0">
              <a:solidFill>
                <a:schemeClr val="tx1"/>
              </a:solidFill>
              <a:effectLst/>
              <a:latin typeface="Oslo Sans Office" panose="02000000000000000000" pitchFamily="2" charset="0"/>
            </a:endParaRPr>
          </a:p>
          <a:p>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15</a:t>
            </a:fld>
            <a:endParaRPr lang="nb-NO"/>
          </a:p>
        </p:txBody>
      </p:sp>
    </p:spTree>
    <p:extLst>
      <p:ext uri="{BB962C8B-B14F-4D97-AF65-F5344CB8AC3E}">
        <p14:creationId xmlns:p14="http://schemas.microsoft.com/office/powerpoint/2010/main" val="132660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Oslo Sans Office" panose="02000000000000000000" pitchFamily="2" charset="0"/>
                <a:ea typeface="+mn-ea"/>
                <a:cs typeface="+mn-cs"/>
              </a:rPr>
              <a:t>Tema: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Grensesetting i kjæresteforhold</a:t>
            </a:r>
          </a:p>
          <a:p>
            <a:r>
              <a:rPr lang="nb-NO" sz="1200" b="1" kern="1200" dirty="0">
                <a:solidFill>
                  <a:schemeClr val="tx1"/>
                </a:solidFill>
                <a:effectLst/>
                <a:latin typeface="Oslo Sans Office" panose="02000000000000000000" pitchFamily="2" charset="0"/>
                <a:ea typeface="+mn-ea"/>
                <a:cs typeface="+mn-cs"/>
              </a:rPr>
              <a:t>Mål for øvelsen:</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Elevene skal reflektere over egne og andres grenser i seksuelle relasjoner.</a:t>
            </a:r>
            <a:endParaRPr lang="nb-NO" sz="1200" b="1" kern="1200" dirty="0">
              <a:solidFill>
                <a:schemeClr val="tx1"/>
              </a:solidFill>
              <a:effectLst/>
              <a:latin typeface="Oslo Sans Office" panose="02000000000000000000" pitchFamily="2" charset="0"/>
              <a:ea typeface="+mn-ea"/>
              <a:cs typeface="+mn-cs"/>
            </a:endParaRPr>
          </a:p>
          <a:p>
            <a:r>
              <a:rPr lang="nb-NO" sz="1200" b="1" kern="1200" dirty="0">
                <a:solidFill>
                  <a:schemeClr val="tx1"/>
                </a:solidFill>
                <a:effectLst/>
                <a:latin typeface="Oslo Sans Office" panose="02000000000000000000" pitchFamily="2" charset="0"/>
                <a:ea typeface="+mn-ea"/>
                <a:cs typeface="+mn-cs"/>
              </a:rPr>
              <a:t>Estimert tidsbruk:</a:t>
            </a:r>
            <a:br>
              <a:rPr lang="nb-NO" sz="1200" b="1" kern="1200" dirty="0">
                <a:solidFill>
                  <a:schemeClr val="tx1"/>
                </a:solidFill>
                <a:effectLst/>
                <a:latin typeface="Oslo Sans Office" panose="02000000000000000000" pitchFamily="2" charset="0"/>
                <a:ea typeface="+mn-ea"/>
                <a:cs typeface="+mn-cs"/>
              </a:rPr>
            </a:br>
            <a:r>
              <a:rPr lang="nb-NO" sz="1200" kern="1200" dirty="0">
                <a:solidFill>
                  <a:schemeClr val="tx1"/>
                </a:solidFill>
                <a:effectLst/>
                <a:latin typeface="Oslo Sans Office" panose="02000000000000000000" pitchFamily="2" charset="0"/>
                <a:ea typeface="+mn-ea"/>
                <a:cs typeface="+mn-cs"/>
              </a:rPr>
              <a:t>30-45 minutter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Oslo Sans Office" panose="02000000000000000000" pitchFamily="2" charset="0"/>
                <a:ea typeface="+mn-ea"/>
                <a:cs typeface="+mn-cs"/>
              </a:rPr>
              <a:t>Forberedelser og utstyr:</a:t>
            </a:r>
            <a:br>
              <a:rPr lang="nb-NO" sz="1200" b="1" kern="1200" dirty="0">
                <a:solidFill>
                  <a:schemeClr val="tx1"/>
                </a:solidFill>
                <a:effectLst/>
                <a:latin typeface="Oslo Sans Office" panose="02000000000000000000" pitchFamily="2" charset="0"/>
                <a:ea typeface="+mn-ea"/>
                <a:cs typeface="+mn-cs"/>
              </a:rPr>
            </a:br>
            <a:r>
              <a:rPr lang="nb-NO" sz="1200" b="1" kern="1200" dirty="0">
                <a:solidFill>
                  <a:schemeClr val="tx1"/>
                </a:solidFill>
                <a:effectLst/>
                <a:latin typeface="Oslo Sans Office" panose="02000000000000000000" pitchFamily="2" charset="0"/>
                <a:ea typeface="+mn-ea"/>
                <a:cs typeface="+mn-cs"/>
              </a:rPr>
              <a:t> </a:t>
            </a:r>
            <a:r>
              <a:rPr lang="nb-NO" sz="1200" kern="1200" dirty="0">
                <a:solidFill>
                  <a:schemeClr val="tx1"/>
                </a:solidFill>
                <a:effectLst/>
                <a:latin typeface="+mn-lt"/>
                <a:ea typeface="+mn-ea"/>
                <a:cs typeface="+mn-cs"/>
              </a:rPr>
              <a:t>Skriv ut </a:t>
            </a:r>
            <a:r>
              <a:rPr lang="nb-NO" sz="1200" kern="1200" dirty="0" err="1">
                <a:solidFill>
                  <a:schemeClr val="tx1"/>
                </a:solidFill>
                <a:effectLst/>
                <a:latin typeface="+mn-lt"/>
                <a:ea typeface="+mn-ea"/>
                <a:cs typeface="+mn-cs"/>
              </a:rPr>
              <a:t>caset</a:t>
            </a:r>
            <a:r>
              <a:rPr lang="nb-NO" sz="1200" kern="1200" dirty="0">
                <a:solidFill>
                  <a:schemeClr val="tx1"/>
                </a:solidFill>
                <a:effectLst/>
                <a:latin typeface="+mn-lt"/>
                <a:ea typeface="+mn-ea"/>
                <a:cs typeface="+mn-cs"/>
              </a:rPr>
              <a:t> og spørsmålene til elevene, eventuelt vis case og spørsmål på tavla</a:t>
            </a:r>
          </a:p>
          <a:p>
            <a:endParaRPr lang="nb-NO" sz="1200" kern="1200" dirty="0">
              <a:solidFill>
                <a:schemeClr val="tx1"/>
              </a:solidFill>
              <a:effectLst/>
              <a:latin typeface="Oslo Sans Office" panose="02000000000000000000" pitchFamily="2" charset="0"/>
              <a:ea typeface="+mn-ea"/>
              <a:cs typeface="+mn-cs"/>
            </a:endParaRPr>
          </a:p>
          <a:p>
            <a:r>
              <a:rPr lang="nb-NO" sz="1200" b="1" kern="1200" dirty="0">
                <a:solidFill>
                  <a:schemeClr val="tx1"/>
                </a:solidFill>
                <a:effectLst/>
                <a:latin typeface="Oslo Sans Office" panose="02000000000000000000" pitchFamily="2" charset="0"/>
                <a:ea typeface="+mn-ea"/>
                <a:cs typeface="+mn-cs"/>
              </a:rPr>
              <a:t>Beskrivelse av økten:</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Del elevene inn i små</a:t>
            </a:r>
            <a:r>
              <a:rPr lang="nb-NO" sz="1200" kern="1200" baseline="0" dirty="0">
                <a:solidFill>
                  <a:schemeClr val="tx1"/>
                </a:solidFill>
                <a:effectLst/>
                <a:latin typeface="Oslo Sans Office" panose="02000000000000000000" pitchFamily="2" charset="0"/>
                <a:ea typeface="+mn-ea"/>
                <a:cs typeface="+mn-cs"/>
              </a:rPr>
              <a:t> </a:t>
            </a:r>
            <a:r>
              <a:rPr lang="nb-NO" sz="1200" kern="1200" dirty="0">
                <a:solidFill>
                  <a:schemeClr val="tx1"/>
                </a:solidFill>
                <a:effectLst/>
                <a:latin typeface="Oslo Sans Office" panose="02000000000000000000" pitchFamily="2" charset="0"/>
                <a:ea typeface="+mn-ea"/>
                <a:cs typeface="+mn-cs"/>
              </a:rPr>
              <a:t>grupper. Les opp </a:t>
            </a:r>
            <a:r>
              <a:rPr lang="nb-NO" sz="1200" kern="1200" dirty="0" err="1">
                <a:solidFill>
                  <a:schemeClr val="tx1"/>
                </a:solidFill>
                <a:effectLst/>
                <a:latin typeface="Oslo Sans Office" panose="02000000000000000000" pitchFamily="2" charset="0"/>
                <a:ea typeface="+mn-ea"/>
                <a:cs typeface="+mn-cs"/>
              </a:rPr>
              <a:t>caset</a:t>
            </a:r>
            <a:r>
              <a:rPr lang="nb-NO" sz="1200" kern="1200" dirty="0">
                <a:solidFill>
                  <a:schemeClr val="tx1"/>
                </a:solidFill>
                <a:effectLst/>
                <a:latin typeface="Oslo Sans Office" panose="02000000000000000000" pitchFamily="2" charset="0"/>
                <a:ea typeface="+mn-ea"/>
                <a:cs typeface="+mn-cs"/>
              </a:rPr>
              <a:t> </a:t>
            </a:r>
            <a:r>
              <a:rPr lang="nb-NO" sz="1200" kern="1200" baseline="0" dirty="0">
                <a:solidFill>
                  <a:schemeClr val="tx1"/>
                </a:solidFill>
                <a:effectLst/>
                <a:latin typeface="Oslo Sans Office" panose="02000000000000000000" pitchFamily="2" charset="0"/>
                <a:ea typeface="+mn-ea"/>
                <a:cs typeface="+mn-cs"/>
              </a:rPr>
              <a:t>for elevene</a:t>
            </a:r>
            <a:r>
              <a:rPr lang="nb-NO" sz="1200" kern="1200" dirty="0">
                <a:solidFill>
                  <a:schemeClr val="tx1"/>
                </a:solidFill>
                <a:effectLst/>
                <a:latin typeface="Oslo Sans Office" panose="02000000000000000000" pitchFamily="2" charset="0"/>
                <a:ea typeface="+mn-ea"/>
                <a:cs typeface="+mn-cs"/>
              </a:rPr>
              <a:t>. </a:t>
            </a:r>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16</a:t>
            </a:fld>
            <a:endParaRPr lang="nb-NO"/>
          </a:p>
        </p:txBody>
      </p:sp>
    </p:spTree>
    <p:extLst>
      <p:ext uri="{BB962C8B-B14F-4D97-AF65-F5344CB8AC3E}">
        <p14:creationId xmlns:p14="http://schemas.microsoft.com/office/powerpoint/2010/main" val="3601474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endParaRPr lang="nb-NO" b="1" baseline="0" dirty="0">
              <a:solidFill>
                <a:srgbClr val="000000"/>
              </a:solidFill>
              <a:latin typeface="Oslo Sans Office" panose="02000000000000000000" pitchFamily="2"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Oslo Sans Office" panose="02000000000000000000" pitchFamily="2" charset="0"/>
                <a:ea typeface="+mn-ea"/>
                <a:cs typeface="+mn-cs"/>
              </a:rPr>
              <a:t>Be elevene reflektere sammen i gruppene,</a:t>
            </a:r>
            <a:r>
              <a:rPr lang="nb-NO" sz="1200" kern="1200" baseline="0" dirty="0">
                <a:solidFill>
                  <a:schemeClr val="tx1"/>
                </a:solidFill>
                <a:effectLst/>
                <a:latin typeface="Oslo Sans Office" panose="02000000000000000000" pitchFamily="2" charset="0"/>
                <a:ea typeface="+mn-ea"/>
                <a:cs typeface="+mn-cs"/>
              </a:rPr>
              <a:t> før de deler sine refleksjoner i plenum. </a:t>
            </a:r>
            <a:r>
              <a:rPr lang="nb-NO" sz="1200" kern="1200" dirty="0">
                <a:solidFill>
                  <a:schemeClr val="tx1"/>
                </a:solidFill>
                <a:effectLst/>
                <a:latin typeface="Oslo Sans Office" panose="02000000000000000000" pitchFamily="2" charset="0"/>
                <a:ea typeface="+mn-ea"/>
                <a:cs typeface="+mn-cs"/>
              </a:rPr>
              <a:t> </a:t>
            </a:r>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17</a:t>
            </a:fld>
            <a:endParaRPr lang="nb-NO"/>
          </a:p>
        </p:txBody>
      </p:sp>
    </p:spTree>
    <p:extLst>
      <p:ext uri="{BB962C8B-B14F-4D97-AF65-F5344CB8AC3E}">
        <p14:creationId xmlns:p14="http://schemas.microsoft.com/office/powerpoint/2010/main" val="2929619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Oslo Sans Office" panose="02000000000000000000" pitchFamily="2" charset="0"/>
                <a:ea typeface="+mn-ea"/>
                <a:cs typeface="+mn-cs"/>
              </a:rPr>
              <a:t>Tema: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Grensesetting og samtykke</a:t>
            </a:r>
          </a:p>
          <a:p>
            <a:r>
              <a:rPr lang="nb-NO" sz="1200" b="1" kern="1200" dirty="0">
                <a:solidFill>
                  <a:schemeClr val="tx1"/>
                </a:solidFill>
                <a:effectLst/>
                <a:latin typeface="Oslo Sans Office" panose="02000000000000000000" pitchFamily="2" charset="0"/>
                <a:ea typeface="+mn-ea"/>
                <a:cs typeface="+mn-cs"/>
              </a:rPr>
              <a:t>Mål for øvelsen: </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Elevene skal reflektere over kommunikasjon og hva som gjør det vanskelig å sette grenser.</a:t>
            </a:r>
          </a:p>
          <a:p>
            <a:r>
              <a:rPr lang="nb-NO" sz="1200" b="1" kern="1200" dirty="0">
                <a:solidFill>
                  <a:schemeClr val="tx1"/>
                </a:solidFill>
                <a:effectLst/>
                <a:latin typeface="Oslo Sans Office" panose="02000000000000000000" pitchFamily="2" charset="0"/>
                <a:ea typeface="+mn-ea"/>
                <a:cs typeface="+mn-cs"/>
              </a:rPr>
              <a:t>Estimert tidsbruk:</a:t>
            </a:r>
            <a:r>
              <a:rPr lang="nb-NO" sz="1200" kern="1200" dirty="0">
                <a:solidFill>
                  <a:schemeClr val="tx1"/>
                </a:solidFill>
                <a:effectLst/>
                <a:latin typeface="Oslo Sans Office" panose="02000000000000000000" pitchFamily="2" charset="0"/>
                <a:ea typeface="+mn-ea"/>
                <a:cs typeface="+mn-cs"/>
              </a:rPr>
              <a:t> </a:t>
            </a:r>
          </a:p>
          <a:p>
            <a:r>
              <a:rPr lang="nb-NO" sz="1200" kern="1200" dirty="0">
                <a:solidFill>
                  <a:schemeClr val="tx1"/>
                </a:solidFill>
                <a:effectLst/>
                <a:latin typeface="Oslo Sans Office" panose="02000000000000000000" pitchFamily="2" charset="0"/>
                <a:ea typeface="+mn-ea"/>
                <a:cs typeface="+mn-cs"/>
              </a:rPr>
              <a:t>30 minutter</a:t>
            </a:r>
          </a:p>
          <a:p>
            <a:r>
              <a:rPr lang="nb-NO" sz="1200" b="1" kern="1200" dirty="0">
                <a:solidFill>
                  <a:schemeClr val="tx1"/>
                </a:solidFill>
                <a:effectLst/>
                <a:latin typeface="Oslo Sans Office" panose="02000000000000000000" pitchFamily="2" charset="0"/>
                <a:ea typeface="+mn-ea"/>
                <a:cs typeface="+mn-cs"/>
              </a:rPr>
              <a:t>Forberedelse og utstyr:</a:t>
            </a:r>
            <a:r>
              <a:rPr lang="nb-NO" sz="1200" kern="1200" dirty="0">
                <a:solidFill>
                  <a:schemeClr val="tx1"/>
                </a:solidFill>
                <a:effectLst/>
                <a:latin typeface="Oslo Sans Office" panose="02000000000000000000" pitchFamily="2" charset="0"/>
                <a:ea typeface="+mn-ea"/>
                <a:cs typeface="+mn-cs"/>
              </a:rPr>
              <a:t> </a:t>
            </a:r>
          </a:p>
          <a:p>
            <a:r>
              <a:rPr lang="nb-NO" sz="1200" kern="1200" dirty="0">
                <a:solidFill>
                  <a:schemeClr val="tx1"/>
                </a:solidFill>
                <a:effectLst/>
                <a:latin typeface="Oslo Sans Office" panose="02000000000000000000" pitchFamily="2" charset="0"/>
                <a:ea typeface="+mn-ea"/>
                <a:cs typeface="+mn-cs"/>
              </a:rPr>
              <a:t>Pc, prosjektor og lyd</a:t>
            </a:r>
          </a:p>
          <a:p>
            <a:r>
              <a:rPr lang="nb-NO" sz="1200" b="1" kern="1200" dirty="0">
                <a:solidFill>
                  <a:schemeClr val="tx1"/>
                </a:solidFill>
                <a:effectLst/>
                <a:latin typeface="Oslo Sans Office" panose="02000000000000000000" pitchFamily="2" charset="0"/>
                <a:ea typeface="+mn-ea"/>
                <a:cs typeface="+mn-cs"/>
              </a:rPr>
              <a:t>Beskrivelse av øvelsen:</a:t>
            </a:r>
            <a:endParaRPr lang="nb-NO" sz="1200" kern="1200" dirty="0">
              <a:solidFill>
                <a:schemeClr val="tx1"/>
              </a:solidFill>
              <a:effectLst/>
              <a:latin typeface="Oslo Sans Office" panose="02000000000000000000" pitchFamily="2" charset="0"/>
              <a:ea typeface="+mn-ea"/>
              <a:cs typeface="+mn-cs"/>
            </a:endParaRPr>
          </a:p>
          <a:p>
            <a:r>
              <a:rPr lang="nb-NO" sz="1200" u="sng" kern="1200" dirty="0">
                <a:solidFill>
                  <a:schemeClr val="tx1"/>
                </a:solidFill>
                <a:effectLst/>
                <a:latin typeface="+mn-lt"/>
                <a:ea typeface="+mn-ea"/>
                <a:cs typeface="+mn-cs"/>
              </a:rPr>
              <a:t>Del 1:</a:t>
            </a:r>
            <a:r>
              <a:rPr lang="nb-NO" sz="1200" kern="1200" dirty="0">
                <a:solidFill>
                  <a:schemeClr val="tx1"/>
                </a:solidFill>
                <a:effectLst/>
                <a:latin typeface="+mn-lt"/>
                <a:ea typeface="+mn-ea"/>
                <a:cs typeface="+mn-cs"/>
              </a:rPr>
              <a:t> Vis filmklippet fra serien Blank (NRK), </a:t>
            </a:r>
            <a:r>
              <a:rPr lang="nb-NO" sz="1200" u="sng" kern="1200" dirty="0">
                <a:solidFill>
                  <a:schemeClr val="tx1"/>
                </a:solidFill>
                <a:effectLst/>
                <a:latin typeface="+mn-lt"/>
                <a:ea typeface="+mn-ea"/>
                <a:cs typeface="+mn-cs"/>
                <a:hlinkClick r:id="rId3"/>
              </a:rPr>
              <a:t>Sesong 1, episode 6: Glad vi ikke krangler</a:t>
            </a:r>
            <a:r>
              <a:rPr lang="nb-NO" sz="1200" kern="1200" dirty="0">
                <a:solidFill>
                  <a:schemeClr val="tx1"/>
                </a:solidFill>
                <a:effectLst/>
                <a:latin typeface="+mn-lt"/>
                <a:ea typeface="+mn-ea"/>
                <a:cs typeface="+mn-cs"/>
              </a:rPr>
              <a:t> (tid ut i klipp: 12.25). Filmklippet viser en situasjon der en ønsker sex og den andre ikke.</a:t>
            </a:r>
          </a:p>
          <a:p>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18</a:t>
            </a:fld>
            <a:endParaRPr lang="nb-NO"/>
          </a:p>
        </p:txBody>
      </p:sp>
    </p:spTree>
    <p:extLst>
      <p:ext uri="{BB962C8B-B14F-4D97-AF65-F5344CB8AC3E}">
        <p14:creationId xmlns:p14="http://schemas.microsoft.com/office/powerpoint/2010/main" val="4187916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endParaRPr lang="nb-NO" b="1" baseline="0" dirty="0">
              <a:solidFill>
                <a:srgbClr val="000000"/>
              </a:solidFill>
              <a:latin typeface="Oslo Sans Office" panose="02000000000000000000" pitchFamily="2"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Oslo Sans Office" panose="02000000000000000000" pitchFamily="2" charset="0"/>
                <a:ea typeface="+mn-ea"/>
                <a:cs typeface="+mn-cs"/>
              </a:rPr>
              <a:t>Del elevene i små grupper. Be dem reflektere sammen i gruppene,</a:t>
            </a:r>
            <a:r>
              <a:rPr lang="nb-NO" sz="1200" kern="1200" baseline="0" dirty="0">
                <a:solidFill>
                  <a:schemeClr val="tx1"/>
                </a:solidFill>
                <a:effectLst/>
                <a:latin typeface="Oslo Sans Office" panose="02000000000000000000" pitchFamily="2" charset="0"/>
                <a:ea typeface="+mn-ea"/>
                <a:cs typeface="+mn-cs"/>
              </a:rPr>
              <a:t> før de deler sine refleksjoner i plenum. </a:t>
            </a:r>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19</a:t>
            </a:fld>
            <a:endParaRPr lang="nb-NO"/>
          </a:p>
        </p:txBody>
      </p:sp>
    </p:spTree>
    <p:extLst>
      <p:ext uri="{BB962C8B-B14F-4D97-AF65-F5344CB8AC3E}">
        <p14:creationId xmlns:p14="http://schemas.microsoft.com/office/powerpoint/2010/main" val="394963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Oslo Sans Office" panose="02000000000000000000" pitchFamily="2" charset="0"/>
                <a:ea typeface="+mn-ea"/>
                <a:cs typeface="+mn-cs"/>
              </a:rPr>
              <a:t>Mål for øvelsen: </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Alternativ 1: Elevene kan få svar på ting de lurer på, basert på anonyme spørsmål</a:t>
            </a:r>
          </a:p>
          <a:p>
            <a:r>
              <a:rPr lang="nb-NO" sz="1200" kern="1200" dirty="0">
                <a:solidFill>
                  <a:schemeClr val="tx1"/>
                </a:solidFill>
                <a:effectLst/>
                <a:latin typeface="Oslo Sans Office" panose="02000000000000000000" pitchFamily="2" charset="0"/>
                <a:ea typeface="+mn-ea"/>
                <a:cs typeface="+mn-cs"/>
              </a:rPr>
              <a:t>Alternativ 2: Underviser henter spørsmål og innspill fra elevene til forberedelse av undervisning om grenser, samtykke og seksualitet noen dager i forkant. Underviser kan forberede svar og ha et grunnlag for å velge ut relevante caser basert på hva elevene er opptatt av.</a:t>
            </a:r>
          </a:p>
          <a:p>
            <a:r>
              <a:rPr lang="nb-NO" sz="1200" b="1" kern="1200" dirty="0">
                <a:solidFill>
                  <a:schemeClr val="tx1"/>
                </a:solidFill>
                <a:effectLst/>
                <a:latin typeface="Oslo Sans Office" panose="02000000000000000000" pitchFamily="2" charset="0"/>
                <a:ea typeface="+mn-ea"/>
                <a:cs typeface="+mn-cs"/>
              </a:rPr>
              <a:t>Tips til lærer: </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Informer elevene om at du vil se over alle spørsmålene før du svarer. Dette for å eventuelt prioritere svar som flere lurer på og for å se om noen spørsmål er slik at du må forberede svaret til en senere time.</a:t>
            </a:r>
          </a:p>
          <a:p>
            <a:r>
              <a:rPr lang="nb-NO" sz="1200" b="1" kern="1200" dirty="0">
                <a:solidFill>
                  <a:schemeClr val="tx1"/>
                </a:solidFill>
                <a:effectLst/>
                <a:latin typeface="Oslo Sans Office" panose="02000000000000000000" pitchFamily="2" charset="0"/>
                <a:ea typeface="+mn-ea"/>
                <a:cs typeface="+mn-cs"/>
              </a:rPr>
              <a:t>Estimert tidsbruk:</a:t>
            </a:r>
            <a:r>
              <a:rPr lang="nb-NO" sz="1200" kern="1200" dirty="0">
                <a:solidFill>
                  <a:schemeClr val="tx1"/>
                </a:solidFill>
                <a:effectLst/>
                <a:latin typeface="Oslo Sans Office" panose="02000000000000000000" pitchFamily="2" charset="0"/>
                <a:ea typeface="+mn-ea"/>
                <a:cs typeface="+mn-cs"/>
              </a:rPr>
              <a:t> </a:t>
            </a:r>
          </a:p>
          <a:p>
            <a:r>
              <a:rPr lang="nb-NO" sz="1200" kern="1200" dirty="0">
                <a:solidFill>
                  <a:schemeClr val="tx1"/>
                </a:solidFill>
                <a:effectLst/>
                <a:latin typeface="Oslo Sans Office" panose="02000000000000000000" pitchFamily="2" charset="0"/>
                <a:ea typeface="+mn-ea"/>
                <a:cs typeface="+mn-cs"/>
              </a:rPr>
              <a:t>Alternativ 1: 30-60 minutter</a:t>
            </a:r>
            <a:br>
              <a:rPr lang="nb-NO" sz="1200" kern="1200" dirty="0">
                <a:solidFill>
                  <a:schemeClr val="tx1"/>
                </a:solidFill>
                <a:effectLst/>
                <a:latin typeface="Oslo Sans Office" panose="02000000000000000000" pitchFamily="2" charset="0"/>
                <a:ea typeface="+mn-ea"/>
                <a:cs typeface="+mn-cs"/>
              </a:rPr>
            </a:br>
            <a:r>
              <a:rPr lang="nb-NO" sz="1200" kern="1200" dirty="0">
                <a:solidFill>
                  <a:schemeClr val="tx1"/>
                </a:solidFill>
                <a:effectLst/>
                <a:latin typeface="Oslo Sans Office" panose="02000000000000000000" pitchFamily="2" charset="0"/>
                <a:ea typeface="+mn-ea"/>
                <a:cs typeface="+mn-cs"/>
              </a:rPr>
              <a:t>Alternativ 2: 10-20 minutter i forberedelsesøkten. 30-60 minutter på å besvare spørsmål.</a:t>
            </a:r>
          </a:p>
          <a:p>
            <a:r>
              <a:rPr lang="nb-NO" sz="1200" b="1" kern="1200" dirty="0">
                <a:solidFill>
                  <a:schemeClr val="tx1"/>
                </a:solidFill>
                <a:effectLst/>
                <a:latin typeface="Oslo Sans Office" panose="02000000000000000000" pitchFamily="2" charset="0"/>
                <a:ea typeface="+mn-ea"/>
                <a:cs typeface="+mn-cs"/>
              </a:rPr>
              <a:t>Forberedelse og utstyr:</a:t>
            </a:r>
            <a:r>
              <a:rPr lang="nb-NO" sz="1200" kern="1200" dirty="0">
                <a:solidFill>
                  <a:schemeClr val="tx1"/>
                </a:solidFill>
                <a:effectLst/>
                <a:latin typeface="Oslo Sans Office" panose="02000000000000000000" pitchFamily="2" charset="0"/>
                <a:ea typeface="+mn-ea"/>
                <a:cs typeface="+mn-cs"/>
              </a:rPr>
              <a:t> </a:t>
            </a:r>
          </a:p>
          <a:p>
            <a:r>
              <a:rPr lang="nb-NO" sz="1200" kern="1200" dirty="0">
                <a:solidFill>
                  <a:schemeClr val="tx1"/>
                </a:solidFill>
                <a:effectLst/>
                <a:latin typeface="Oslo Sans Office" panose="02000000000000000000" pitchFamily="2" charset="0"/>
                <a:ea typeface="+mn-ea"/>
                <a:cs typeface="+mn-cs"/>
              </a:rPr>
              <a:t>Alt. 1: Blanke lapper og skrivesaker. </a:t>
            </a:r>
          </a:p>
          <a:p>
            <a:r>
              <a:rPr lang="nb-NO" sz="1200" kern="1200" dirty="0">
                <a:solidFill>
                  <a:schemeClr val="tx1"/>
                </a:solidFill>
                <a:effectLst/>
                <a:latin typeface="Oslo Sans Office" panose="02000000000000000000" pitchFamily="2" charset="0"/>
                <a:ea typeface="+mn-ea"/>
                <a:cs typeface="+mn-cs"/>
              </a:rPr>
              <a:t>Alt. 2: Gjennomføres noen dager før undervisningsøkten om grensesetting i seksualundervisningen. Blanke lapper og skrivesaker. </a:t>
            </a:r>
          </a:p>
          <a:p>
            <a:r>
              <a:rPr lang="nb-NO" sz="1200" b="1" kern="1200" dirty="0">
                <a:solidFill>
                  <a:schemeClr val="tx1"/>
                </a:solidFill>
                <a:effectLst/>
                <a:latin typeface="Oslo Sans Office" panose="02000000000000000000" pitchFamily="2" charset="0"/>
                <a:ea typeface="+mn-ea"/>
                <a:cs typeface="+mn-cs"/>
              </a:rPr>
              <a:t>Beskrivelse av øvelsen:</a:t>
            </a:r>
            <a:endParaRPr lang="nb-NO" sz="1200" kern="1200" dirty="0">
              <a:solidFill>
                <a:schemeClr val="tx1"/>
              </a:solidFill>
              <a:effectLst/>
              <a:latin typeface="Oslo Sans Office" panose="02000000000000000000" pitchFamily="2" charset="0"/>
              <a:ea typeface="+mn-ea"/>
              <a:cs typeface="+mn-cs"/>
            </a:endParaRPr>
          </a:p>
          <a:p>
            <a:r>
              <a:rPr lang="nb-NO" sz="1200" b="1" kern="1200" dirty="0">
                <a:solidFill>
                  <a:schemeClr val="tx1"/>
                </a:solidFill>
                <a:effectLst/>
                <a:latin typeface="Oslo Sans Office" panose="02000000000000000000" pitchFamily="2" charset="0"/>
                <a:ea typeface="+mn-ea"/>
                <a:cs typeface="+mn-cs"/>
              </a:rPr>
              <a:t>Intro:</a:t>
            </a:r>
            <a:r>
              <a:rPr lang="nb-NO" sz="1200" b="1" kern="1200" baseline="0" dirty="0">
                <a:solidFill>
                  <a:schemeClr val="tx1"/>
                </a:solidFill>
                <a:effectLst/>
                <a:latin typeface="Oslo Sans Office" panose="02000000000000000000" pitchFamily="2" charset="0"/>
                <a:ea typeface="+mn-ea"/>
                <a:cs typeface="+mn-cs"/>
              </a:rPr>
              <a:t> </a:t>
            </a:r>
            <a:r>
              <a:rPr lang="nb-NO" sz="1200" kern="1200" dirty="0">
                <a:solidFill>
                  <a:schemeClr val="tx1"/>
                </a:solidFill>
                <a:effectLst/>
                <a:latin typeface="+mn-lt"/>
                <a:ea typeface="+mn-ea"/>
                <a:cs typeface="+mn-cs"/>
              </a:rPr>
              <a:t>Alle elever får utdelt minst én blank lapp. Elevene får beskjed om å skrive ned spørsmål de har relatert til sex og seksualisert oppmerksomhet/oppførsel. Spørsmålene stilles anonymt. Det kan for eksempel være spørsmål om grensesetting, samtykke, seksuell legning, sex og rus.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 å sikre anonymitet er det viktig at </a:t>
            </a:r>
            <a:r>
              <a:rPr lang="nb-NO" sz="1200" i="0" kern="1200" dirty="0">
                <a:solidFill>
                  <a:schemeClr val="tx1"/>
                </a:solidFill>
                <a:effectLst/>
                <a:latin typeface="+mn-lt"/>
                <a:ea typeface="+mn-ea"/>
                <a:cs typeface="+mn-cs"/>
              </a:rPr>
              <a:t>alle</a:t>
            </a:r>
            <a:r>
              <a:rPr lang="nb-NO" sz="1200" kern="1200" dirty="0">
                <a:solidFill>
                  <a:schemeClr val="tx1"/>
                </a:solidFill>
                <a:effectLst/>
                <a:latin typeface="+mn-lt"/>
                <a:ea typeface="+mn-ea"/>
                <a:cs typeface="+mn-cs"/>
              </a:rPr>
              <a:t> skriver noe på lappen og leverer den inn. Det er helt sikkert noen som ikke har spørsmål. Lærer orienterer tydelig om at alle allikevel skal skrive noe på lappen og levere den inn, f.eks. kan man skrive «Jeg har ingen spørsmål.»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Alt. 1: Lærer samler inn lappene og besvarer spørsmålene i plenum. Lærer kan også åpne opp for at elever kan bidra med refleksjoner og svar dersom det er aktuelt.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Alt. 2: Lærer samler inn spørsmålene og bruker disse til å forberede undervisningen.  Lærer kan forberede seg på svarene og legge til rette for refleksjoner rundt disse, samt velge relevante caser basert på det elevene er opptatt av. Lærer kan også bake inn svar på spørsmål i undervisningen sin, og/eller legge inn spørsmål på forhånd som er aktuelle for elevgruppen.</a:t>
            </a:r>
          </a:p>
          <a:p>
            <a:endParaRPr lang="nb-NO" dirty="0">
              <a:latin typeface="Oslo Sans Office" panose="02000000000000000000" pitchFamily="2" charset="0"/>
            </a:endParaRPr>
          </a:p>
          <a:p>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2</a:t>
            </a:fld>
            <a:endParaRPr lang="nb-NO"/>
          </a:p>
        </p:txBody>
      </p:sp>
    </p:spTree>
    <p:extLst>
      <p:ext uri="{BB962C8B-B14F-4D97-AF65-F5344CB8AC3E}">
        <p14:creationId xmlns:p14="http://schemas.microsoft.com/office/powerpoint/2010/main" val="933889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endParaRPr lang="nb-NO" b="1" baseline="0" dirty="0">
              <a:solidFill>
                <a:srgbClr val="000000"/>
              </a:solidFill>
              <a:latin typeface="Oslo Sans Office" panose="02000000000000000000" pitchFamily="2" charset="0"/>
              <a:ea typeface="Calibri"/>
              <a:cs typeface="Calibri"/>
              <a:sym typeface="Calibri"/>
            </a:endParaRPr>
          </a:p>
          <a:p>
            <a:r>
              <a:rPr lang="nb-NO" sz="1200" kern="1200" dirty="0">
                <a:solidFill>
                  <a:schemeClr val="tx1"/>
                </a:solidFill>
                <a:effectLst/>
                <a:latin typeface="Oslo Sans Office" panose="02000000000000000000" pitchFamily="2" charset="0"/>
                <a:ea typeface="+mn-ea"/>
                <a:cs typeface="+mn-cs"/>
              </a:rPr>
              <a:t>Vis filmklippet fra serien Lovlig (NRK), Sesong 2, episode 2: </a:t>
            </a:r>
            <a:r>
              <a:rPr lang="nb-NO" sz="1200" kern="1200" dirty="0" err="1">
                <a:solidFill>
                  <a:schemeClr val="tx1"/>
                </a:solidFill>
                <a:effectLst/>
                <a:latin typeface="Oslo Sans Office" panose="02000000000000000000" pitchFamily="2" charset="0"/>
                <a:ea typeface="+mn-ea"/>
                <a:cs typeface="+mn-cs"/>
              </a:rPr>
              <a:t>Labels</a:t>
            </a:r>
            <a:r>
              <a:rPr lang="nb-NO" sz="1200" kern="1200" dirty="0">
                <a:solidFill>
                  <a:schemeClr val="tx1"/>
                </a:solidFill>
                <a:effectLst/>
                <a:latin typeface="Oslo Sans Office" panose="02000000000000000000" pitchFamily="2" charset="0"/>
                <a:ea typeface="+mn-ea"/>
                <a:cs typeface="+mn-cs"/>
              </a:rPr>
              <a:t> (tid ut i klipp: 01.40). Klippet viser samtykke uten at det er eksplisitt uttalt. </a:t>
            </a:r>
          </a:p>
          <a:p>
            <a:r>
              <a:rPr lang="nb-NO" sz="1200" kern="1200" dirty="0">
                <a:solidFill>
                  <a:schemeClr val="tx1"/>
                </a:solidFill>
                <a:effectLst/>
                <a:latin typeface="Oslo Sans Office" panose="02000000000000000000" pitchFamily="2" charset="0"/>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7DA70C78-173F-D64A-A73A-E7995BB9F680}" type="slidenum">
              <a:rPr lang="nb-NO" smtClean="0"/>
              <a:t>20</a:t>
            </a:fld>
            <a:endParaRPr lang="nb-NO"/>
          </a:p>
        </p:txBody>
      </p:sp>
    </p:spTree>
    <p:extLst>
      <p:ext uri="{BB962C8B-B14F-4D97-AF65-F5344CB8AC3E}">
        <p14:creationId xmlns:p14="http://schemas.microsoft.com/office/powerpoint/2010/main" val="515977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endParaRPr lang="nb-NO" b="1" baseline="0" dirty="0">
              <a:solidFill>
                <a:srgbClr val="000000"/>
              </a:solidFill>
              <a:latin typeface="Oslo Sans Office" panose="02000000000000000000" pitchFamily="2"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Oslo Sans Office" panose="02000000000000000000" pitchFamily="2" charset="0"/>
                <a:ea typeface="+mn-ea"/>
                <a:cs typeface="+mn-cs"/>
              </a:rPr>
              <a:t>Refleksjonsspørsmålene til filmen drøftes i gruppene før lærer leder en refleksjon i plenum. </a:t>
            </a:r>
          </a:p>
          <a:p>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21</a:t>
            </a:fld>
            <a:endParaRPr lang="nb-NO"/>
          </a:p>
        </p:txBody>
      </p:sp>
    </p:spTree>
    <p:extLst>
      <p:ext uri="{BB962C8B-B14F-4D97-AF65-F5344CB8AC3E}">
        <p14:creationId xmlns:p14="http://schemas.microsoft.com/office/powerpoint/2010/main" val="2602378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Oslo Sans Office" panose="02000000000000000000" pitchFamily="2" charset="0"/>
                <a:ea typeface="+mn-ea"/>
                <a:cs typeface="+mn-cs"/>
              </a:rPr>
              <a:t>Tema: </a:t>
            </a:r>
          </a:p>
          <a:p>
            <a:r>
              <a:rPr lang="nb-NO" sz="1200" kern="1200" dirty="0">
                <a:solidFill>
                  <a:schemeClr val="tx1"/>
                </a:solidFill>
                <a:effectLst/>
                <a:latin typeface="+mn-lt"/>
                <a:ea typeface="+mn-ea"/>
                <a:cs typeface="+mn-cs"/>
              </a:rPr>
              <a:t>Grensesetting og samtykke</a:t>
            </a:r>
            <a:endParaRPr lang="nb-NO" sz="1200" b="1" kern="1200" dirty="0">
              <a:solidFill>
                <a:schemeClr val="tx1"/>
              </a:solidFill>
              <a:effectLst/>
              <a:latin typeface="Oslo Sans Office" panose="02000000000000000000" pitchFamily="2" charset="0"/>
              <a:ea typeface="+mn-ea"/>
              <a:cs typeface="+mn-cs"/>
            </a:endParaRPr>
          </a:p>
          <a:p>
            <a:r>
              <a:rPr lang="nb-NO" sz="1200" b="1" kern="1200" dirty="0">
                <a:solidFill>
                  <a:schemeClr val="tx1"/>
                </a:solidFill>
                <a:effectLst/>
                <a:latin typeface="Oslo Sans Office" panose="02000000000000000000" pitchFamily="2" charset="0"/>
                <a:ea typeface="+mn-ea"/>
                <a:cs typeface="+mn-cs"/>
              </a:rPr>
              <a:t>Mål for øvelsen: </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Elevene skal utforske å ta andres perspektiv og reflektere over hva samtykke innebærer.</a:t>
            </a:r>
          </a:p>
          <a:p>
            <a:r>
              <a:rPr lang="nb-NO" sz="1200" b="1" kern="1200" dirty="0">
                <a:solidFill>
                  <a:schemeClr val="tx1"/>
                </a:solidFill>
                <a:effectLst/>
                <a:latin typeface="Oslo Sans Office" panose="02000000000000000000" pitchFamily="2" charset="0"/>
                <a:ea typeface="+mn-ea"/>
                <a:cs typeface="+mn-cs"/>
              </a:rPr>
              <a:t>Estimert tidsbruk:</a:t>
            </a:r>
            <a:r>
              <a:rPr lang="nb-NO" sz="1200" kern="1200" dirty="0">
                <a:solidFill>
                  <a:schemeClr val="tx1"/>
                </a:solidFill>
                <a:effectLst/>
                <a:latin typeface="Oslo Sans Office" panose="02000000000000000000" pitchFamily="2" charset="0"/>
                <a:ea typeface="+mn-ea"/>
                <a:cs typeface="+mn-cs"/>
              </a:rPr>
              <a:t> </a:t>
            </a:r>
          </a:p>
          <a:p>
            <a:r>
              <a:rPr lang="nb-NO" sz="1200" kern="1200" dirty="0">
                <a:solidFill>
                  <a:schemeClr val="tx1"/>
                </a:solidFill>
                <a:effectLst/>
                <a:latin typeface="Oslo Sans Office" panose="02000000000000000000" pitchFamily="2" charset="0"/>
                <a:ea typeface="+mn-ea"/>
                <a:cs typeface="+mn-cs"/>
              </a:rPr>
              <a:t>30 minutter</a:t>
            </a:r>
          </a:p>
          <a:p>
            <a:r>
              <a:rPr lang="nb-NO" sz="1200" b="1" kern="1200" dirty="0">
                <a:solidFill>
                  <a:schemeClr val="tx1"/>
                </a:solidFill>
                <a:effectLst/>
                <a:latin typeface="Oslo Sans Office" panose="02000000000000000000" pitchFamily="2" charset="0"/>
                <a:ea typeface="+mn-ea"/>
                <a:cs typeface="+mn-cs"/>
              </a:rPr>
              <a:t>Forberedelse og utstyr:</a:t>
            </a:r>
            <a:r>
              <a:rPr lang="nb-NO" sz="1200" kern="1200" dirty="0">
                <a:solidFill>
                  <a:schemeClr val="tx1"/>
                </a:solidFill>
                <a:effectLst/>
                <a:latin typeface="Oslo Sans Office" panose="02000000000000000000" pitchFamily="2" charset="0"/>
                <a:ea typeface="+mn-ea"/>
                <a:cs typeface="+mn-cs"/>
              </a:rPr>
              <a:t> </a:t>
            </a:r>
          </a:p>
          <a:p>
            <a:r>
              <a:rPr lang="nb-NO" sz="1200" kern="1200" dirty="0">
                <a:solidFill>
                  <a:schemeClr val="tx1"/>
                </a:solidFill>
                <a:effectLst/>
                <a:latin typeface="+mn-lt"/>
                <a:ea typeface="+mn-ea"/>
                <a:cs typeface="+mn-cs"/>
              </a:rPr>
              <a:t>Skriv ut </a:t>
            </a:r>
            <a:r>
              <a:rPr lang="nb-NO" sz="1200" kern="1200" dirty="0" err="1">
                <a:solidFill>
                  <a:schemeClr val="tx1"/>
                </a:solidFill>
                <a:effectLst/>
                <a:latin typeface="+mn-lt"/>
                <a:ea typeface="+mn-ea"/>
                <a:cs typeface="+mn-cs"/>
              </a:rPr>
              <a:t>caset</a:t>
            </a:r>
            <a:r>
              <a:rPr lang="nb-NO" sz="1200" kern="1200" dirty="0">
                <a:solidFill>
                  <a:schemeClr val="tx1"/>
                </a:solidFill>
                <a:effectLst/>
                <a:latin typeface="+mn-lt"/>
                <a:ea typeface="+mn-ea"/>
                <a:cs typeface="+mn-cs"/>
              </a:rPr>
              <a:t> og spørsmålene til elevene, eventuelt vis case og spørsmål på tavla</a:t>
            </a:r>
            <a:endParaRPr lang="nb-NO" sz="1200" kern="1200" dirty="0">
              <a:solidFill>
                <a:schemeClr val="tx1"/>
              </a:solidFill>
              <a:effectLst/>
              <a:latin typeface="Oslo Sans Office" panose="02000000000000000000" pitchFamily="2" charset="0"/>
              <a:ea typeface="+mn-ea"/>
              <a:cs typeface="+mn-cs"/>
            </a:endParaRPr>
          </a:p>
          <a:p>
            <a:r>
              <a:rPr lang="nb-NO" sz="1200" b="1" kern="1200" dirty="0">
                <a:solidFill>
                  <a:schemeClr val="tx1"/>
                </a:solidFill>
                <a:effectLst/>
                <a:latin typeface="Oslo Sans Office" panose="02000000000000000000" pitchFamily="2" charset="0"/>
                <a:ea typeface="+mn-ea"/>
                <a:cs typeface="+mn-cs"/>
              </a:rPr>
              <a:t> </a:t>
            </a:r>
            <a:endParaRPr lang="nb-NO" sz="1200" kern="1200" dirty="0">
              <a:solidFill>
                <a:schemeClr val="tx1"/>
              </a:solidFill>
              <a:effectLst/>
              <a:latin typeface="Oslo Sans Office" panose="02000000000000000000" pitchFamily="2" charset="0"/>
              <a:ea typeface="+mn-ea"/>
              <a:cs typeface="+mn-cs"/>
            </a:endParaRPr>
          </a:p>
          <a:p>
            <a:r>
              <a:rPr lang="nb-NO" sz="1200" b="1" kern="1200" dirty="0">
                <a:solidFill>
                  <a:schemeClr val="tx1"/>
                </a:solidFill>
                <a:effectLst/>
                <a:latin typeface="Oslo Sans Office" panose="02000000000000000000" pitchFamily="2" charset="0"/>
                <a:ea typeface="+mn-ea"/>
                <a:cs typeface="+mn-cs"/>
              </a:rPr>
              <a:t>Beskrivelse av øvelsen:</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Del elevene i små grupper. Les opp </a:t>
            </a:r>
            <a:r>
              <a:rPr lang="nb-NO" sz="1200" kern="1200" dirty="0" err="1">
                <a:solidFill>
                  <a:schemeClr val="tx1"/>
                </a:solidFill>
                <a:effectLst/>
                <a:latin typeface="Oslo Sans Office" panose="02000000000000000000" pitchFamily="2" charset="0"/>
                <a:ea typeface="+mn-ea"/>
                <a:cs typeface="+mn-cs"/>
              </a:rPr>
              <a:t>caset</a:t>
            </a:r>
            <a:r>
              <a:rPr lang="nb-NO" sz="1200" kern="1200" dirty="0">
                <a:solidFill>
                  <a:schemeClr val="tx1"/>
                </a:solidFill>
                <a:effectLst/>
                <a:latin typeface="Oslo Sans Office" panose="02000000000000000000" pitchFamily="2" charset="0"/>
                <a:ea typeface="+mn-ea"/>
                <a:cs typeface="+mn-cs"/>
              </a:rPr>
              <a:t> for elevene. </a:t>
            </a:r>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22</a:t>
            </a:fld>
            <a:endParaRPr lang="nb-NO"/>
          </a:p>
        </p:txBody>
      </p:sp>
    </p:spTree>
    <p:extLst>
      <p:ext uri="{BB962C8B-B14F-4D97-AF65-F5344CB8AC3E}">
        <p14:creationId xmlns:p14="http://schemas.microsoft.com/office/powerpoint/2010/main" val="2785691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endParaRPr lang="nb-NO" b="1" baseline="0" dirty="0">
              <a:solidFill>
                <a:srgbClr val="000000"/>
              </a:solidFill>
              <a:latin typeface="Oslo Sans Office" panose="02000000000000000000" pitchFamily="2" charset="0"/>
              <a:ea typeface="Calibri"/>
              <a:cs typeface="Calibri"/>
              <a:sym typeface="Calibri"/>
            </a:endParaRPr>
          </a:p>
          <a:p>
            <a:r>
              <a:rPr lang="nb-NO" sz="1200" kern="1200" dirty="0">
                <a:solidFill>
                  <a:schemeClr val="tx1"/>
                </a:solidFill>
                <a:effectLst/>
                <a:latin typeface="Oslo Sans Office" panose="02000000000000000000" pitchFamily="2" charset="0"/>
                <a:ea typeface="+mn-ea"/>
                <a:cs typeface="+mn-cs"/>
              </a:rPr>
              <a:t>Be elevene reflektere sammen i gruppene, før de deler sine refleksjoner i plenum.</a:t>
            </a:r>
          </a:p>
        </p:txBody>
      </p:sp>
      <p:sp>
        <p:nvSpPr>
          <p:cNvPr id="4" name="Plassholder for lysbildenummer 3"/>
          <p:cNvSpPr>
            <a:spLocks noGrp="1"/>
          </p:cNvSpPr>
          <p:nvPr>
            <p:ph type="sldNum" sz="quarter" idx="10"/>
          </p:nvPr>
        </p:nvSpPr>
        <p:spPr/>
        <p:txBody>
          <a:bodyPr/>
          <a:lstStyle/>
          <a:p>
            <a:fld id="{7DA70C78-173F-D64A-A73A-E7995BB9F680}" type="slidenum">
              <a:rPr lang="nb-NO" smtClean="0"/>
              <a:t>23</a:t>
            </a:fld>
            <a:endParaRPr lang="nb-NO"/>
          </a:p>
        </p:txBody>
      </p:sp>
    </p:spTree>
    <p:extLst>
      <p:ext uri="{BB962C8B-B14F-4D97-AF65-F5344CB8AC3E}">
        <p14:creationId xmlns:p14="http://schemas.microsoft.com/office/powerpoint/2010/main" val="3622667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Oslo Sans Office" panose="02000000000000000000" pitchFamily="2" charset="0"/>
                <a:ea typeface="+mn-ea"/>
                <a:cs typeface="+mn-cs"/>
              </a:rPr>
              <a:t>Tema: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Seksualisert og diskriminerende språkbruk</a:t>
            </a:r>
            <a:endParaRPr lang="nb-NO" sz="1200" b="1" kern="1200" dirty="0">
              <a:solidFill>
                <a:schemeClr val="tx1"/>
              </a:solidFill>
              <a:effectLst/>
              <a:latin typeface="Oslo Sans Office" panose="02000000000000000000" pitchFamily="2" charset="0"/>
              <a:ea typeface="+mn-ea"/>
              <a:cs typeface="+mn-cs"/>
            </a:endParaRPr>
          </a:p>
          <a:p>
            <a:r>
              <a:rPr lang="nb-NO" sz="1200" b="1" kern="1200" dirty="0">
                <a:solidFill>
                  <a:schemeClr val="tx1"/>
                </a:solidFill>
                <a:effectLst/>
                <a:latin typeface="Oslo Sans Office" panose="02000000000000000000" pitchFamily="2" charset="0"/>
                <a:ea typeface="+mn-ea"/>
                <a:cs typeface="+mn-cs"/>
              </a:rPr>
              <a:t>Mål for øvelsen: </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Elevene skal reflektere over vanlige skjellsord, hva som ligger bak begrepene som brukes og hvordan bruk av begrepene kan virke på oss/enkelte av oss.</a:t>
            </a:r>
          </a:p>
          <a:p>
            <a:r>
              <a:rPr lang="nb-NO" sz="1200" b="1" kern="1200" dirty="0">
                <a:solidFill>
                  <a:schemeClr val="tx1"/>
                </a:solidFill>
                <a:effectLst/>
                <a:latin typeface="Oslo Sans Office" panose="02000000000000000000" pitchFamily="2" charset="0"/>
                <a:ea typeface="+mn-ea"/>
                <a:cs typeface="+mn-cs"/>
              </a:rPr>
              <a:t>Estimert tidsbruk: </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45 minutter </a:t>
            </a:r>
          </a:p>
          <a:p>
            <a:r>
              <a:rPr lang="nb-NO" sz="1200" b="1" kern="1200" dirty="0">
                <a:solidFill>
                  <a:schemeClr val="tx1"/>
                </a:solidFill>
                <a:effectLst/>
                <a:latin typeface="Oslo Sans Office" panose="02000000000000000000" pitchFamily="2" charset="0"/>
                <a:ea typeface="+mn-ea"/>
                <a:cs typeface="+mn-cs"/>
              </a:rPr>
              <a:t>Forberedelse og utstyr: </a:t>
            </a:r>
            <a:endParaRPr lang="nb-NO" sz="1200" kern="1200" dirty="0">
              <a:solidFill>
                <a:schemeClr val="tx1"/>
              </a:solidFill>
              <a:effectLst/>
              <a:latin typeface="Oslo Sans Office"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PC og prosjektor, eventuelt skrive ut innlegget </a:t>
            </a:r>
            <a:r>
              <a:rPr lang="nb-NO" sz="1200" i="1" u="sng" kern="1200" dirty="0">
                <a:solidFill>
                  <a:schemeClr val="tx1"/>
                </a:solidFill>
                <a:effectLst/>
                <a:latin typeface="+mn-lt"/>
                <a:ea typeface="+mn-ea"/>
                <a:cs typeface="+mn-cs"/>
                <a:hlinkClick r:id="rId3"/>
              </a:rPr>
              <a:t>#</a:t>
            </a:r>
            <a:r>
              <a:rPr lang="nb-NO" sz="1200" i="1" u="sng" kern="1200" dirty="0" err="1">
                <a:solidFill>
                  <a:schemeClr val="tx1"/>
                </a:solidFill>
                <a:effectLst/>
                <a:latin typeface="+mn-lt"/>
                <a:ea typeface="+mn-ea"/>
                <a:cs typeface="+mn-cs"/>
                <a:hlinkClick r:id="rId3"/>
              </a:rPr>
              <a:t>metoo</a:t>
            </a:r>
            <a:r>
              <a:rPr lang="nb-NO" sz="1200" i="1" u="sng" kern="1200" dirty="0">
                <a:solidFill>
                  <a:schemeClr val="tx1"/>
                </a:solidFill>
                <a:effectLst/>
                <a:latin typeface="+mn-lt"/>
                <a:ea typeface="+mn-ea"/>
                <a:cs typeface="+mn-cs"/>
                <a:hlinkClick r:id="rId3"/>
              </a:rPr>
              <a:t> kom aldri til skolegården</a:t>
            </a:r>
            <a:r>
              <a:rPr lang="nb-NO" sz="1200" i="1" u="sng"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fra </a:t>
            </a:r>
            <a:r>
              <a:rPr lang="nb-NO" sz="1200" kern="1200" dirty="0" err="1">
                <a:solidFill>
                  <a:schemeClr val="tx1"/>
                </a:solidFill>
                <a:effectLst/>
                <a:latin typeface="+mn-lt"/>
                <a:ea typeface="+mn-ea"/>
                <a:cs typeface="+mn-cs"/>
              </a:rPr>
              <a:t>Si;D</a:t>
            </a:r>
            <a:r>
              <a:rPr lang="nb-NO" sz="1200" kern="1200" dirty="0">
                <a:solidFill>
                  <a:schemeClr val="tx1"/>
                </a:solidFill>
                <a:effectLst/>
                <a:latin typeface="+mn-lt"/>
                <a:ea typeface="+mn-ea"/>
                <a:cs typeface="+mn-cs"/>
              </a:rPr>
              <a:t> i Aftenposten 4. mars 2019. Post-it og penner.</a:t>
            </a:r>
          </a:p>
          <a:p>
            <a:endParaRPr lang="nb-NO" sz="1200" b="1" kern="1200" dirty="0">
              <a:solidFill>
                <a:schemeClr val="tx1"/>
              </a:solidFill>
              <a:effectLst/>
              <a:latin typeface="Oslo Sans Office" panose="02000000000000000000" pitchFamily="2" charset="0"/>
              <a:ea typeface="+mn-ea"/>
              <a:cs typeface="+mn-cs"/>
            </a:endParaRPr>
          </a:p>
          <a:p>
            <a:r>
              <a:rPr lang="nb-NO" sz="1200" b="1" kern="1200" dirty="0">
                <a:solidFill>
                  <a:schemeClr val="tx1"/>
                </a:solidFill>
                <a:effectLst/>
                <a:latin typeface="Oslo Sans Office" panose="02000000000000000000" pitchFamily="2" charset="0"/>
                <a:ea typeface="+mn-ea"/>
                <a:cs typeface="+mn-cs"/>
              </a:rPr>
              <a:t>Beskrivelse av øvelsen:</a:t>
            </a:r>
            <a:endParaRPr lang="nb-NO" sz="1200" kern="1200" dirty="0">
              <a:solidFill>
                <a:schemeClr val="tx1"/>
              </a:solidFill>
              <a:effectLst/>
              <a:latin typeface="Oslo Sans Office" panose="02000000000000000000" pitchFamily="2" charset="0"/>
              <a:ea typeface="+mn-ea"/>
              <a:cs typeface="+mn-cs"/>
            </a:endParaRPr>
          </a:p>
          <a:p>
            <a:pPr>
              <a:defRPr/>
            </a:pPr>
            <a:r>
              <a:rPr lang="nb-NO" dirty="0">
                <a:latin typeface="Oslo Sans Office"/>
              </a:rPr>
              <a:t>Del klassen i små grupper, 3-4 pr gruppe. Alle leser innlegget «Billig» og «pulbar» – #</a:t>
            </a:r>
            <a:r>
              <a:rPr lang="nb-NO" dirty="0" err="1">
                <a:latin typeface="Oslo Sans Office"/>
              </a:rPr>
              <a:t>metoo</a:t>
            </a:r>
            <a:r>
              <a:rPr lang="nb-NO" dirty="0">
                <a:latin typeface="Oslo Sans Office"/>
              </a:rPr>
              <a:t> kom aldri til skolegården, fra </a:t>
            </a:r>
            <a:r>
              <a:rPr lang="nb-NO" dirty="0" err="1">
                <a:latin typeface="Oslo Sans Office"/>
              </a:rPr>
              <a:t>Si;D</a:t>
            </a:r>
            <a:r>
              <a:rPr lang="nb-NO" dirty="0">
                <a:latin typeface="Oslo Sans Office"/>
              </a:rPr>
              <a:t> i Aftenposten 4. mars 2019 – enten i fellesskap (på felles skjerm) eller i gruppene og/eller se filmen:</a:t>
            </a:r>
            <a:r>
              <a:rPr lang="nb-NO" baseline="0" dirty="0">
                <a:latin typeface="Oslo Sans Office"/>
              </a:rPr>
              <a:t> Skjellsord – homo, </a:t>
            </a:r>
            <a:r>
              <a:rPr lang="nb-NO" dirty="0">
                <a:latin typeface="Oslo Sans Office"/>
              </a:rPr>
              <a:t>fra Norsk Folkehjelp (</a:t>
            </a:r>
            <a:r>
              <a:rPr lang="nb-NO" dirty="0" err="1">
                <a:latin typeface="Oslo Sans Office"/>
              </a:rPr>
              <a:t>YouTube</a:t>
            </a:r>
            <a:r>
              <a:rPr lang="nb-NO" dirty="0">
                <a:latin typeface="Oslo Sans Office"/>
              </a:rPr>
              <a:t>)</a:t>
            </a:r>
            <a:r>
              <a:rPr lang="nb-NO" baseline="0" dirty="0">
                <a:latin typeface="Oslo Sans Office"/>
              </a:rPr>
              <a:t> </a:t>
            </a:r>
            <a:r>
              <a:rPr lang="nb-NO" dirty="0">
                <a:latin typeface="Oslo Sans Office"/>
              </a:rPr>
              <a:t>som utgangspunkt for refleksjoner om seksualisert og diskriminerende språkbruk på egen skole. </a:t>
            </a:r>
            <a:endParaRPr lang="nb-NO" dirty="0">
              <a:latin typeface="Oslo Sans Office" panose="02000000000000000000" pitchFamily="2" charset="0"/>
            </a:endParaRPr>
          </a:p>
          <a:p>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24</a:t>
            </a:fld>
            <a:endParaRPr lang="nb-NO"/>
          </a:p>
        </p:txBody>
      </p:sp>
    </p:spTree>
    <p:extLst>
      <p:ext uri="{BB962C8B-B14F-4D97-AF65-F5344CB8AC3E}">
        <p14:creationId xmlns:p14="http://schemas.microsoft.com/office/powerpoint/2010/main" val="1117511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endParaRPr lang="nb-NO" b="1" baseline="0" dirty="0">
              <a:solidFill>
                <a:srgbClr val="000000"/>
              </a:solidFill>
              <a:latin typeface="Oslo Sans Office" panose="02000000000000000000" pitchFamily="2" charset="0"/>
              <a:ea typeface="Calibri"/>
              <a:cs typeface="Calibri"/>
              <a:sym typeface="Calibri"/>
            </a:endParaRPr>
          </a:p>
          <a:p>
            <a:r>
              <a:rPr lang="nb-NO" sz="1200" kern="1200" dirty="0">
                <a:solidFill>
                  <a:schemeClr val="tx1"/>
                </a:solidFill>
                <a:effectLst/>
                <a:latin typeface="Oslo Sans Office" panose="02000000000000000000" pitchFamily="2" charset="0"/>
                <a:ea typeface="+mn-ea"/>
                <a:cs typeface="+mn-cs"/>
              </a:rPr>
              <a:t>Elevene skriver ordene opp på </a:t>
            </a:r>
            <a:r>
              <a:rPr lang="nb-NO" sz="1200" kern="1200" dirty="0" err="1">
                <a:solidFill>
                  <a:schemeClr val="tx1"/>
                </a:solidFill>
                <a:effectLst/>
                <a:latin typeface="Oslo Sans Office" panose="02000000000000000000" pitchFamily="2" charset="0"/>
                <a:ea typeface="+mn-ea"/>
                <a:cs typeface="+mn-cs"/>
              </a:rPr>
              <a:t>post-it</a:t>
            </a:r>
            <a:r>
              <a:rPr lang="nb-NO" sz="1200" kern="1200" dirty="0">
                <a:solidFill>
                  <a:schemeClr val="tx1"/>
                </a:solidFill>
                <a:effectLst/>
                <a:latin typeface="Oslo Sans Office" panose="02000000000000000000" pitchFamily="2" charset="0"/>
                <a:ea typeface="+mn-ea"/>
                <a:cs typeface="+mn-cs"/>
              </a:rPr>
              <a:t>, som lærer samler inn og henger opp. Lærer oppsummerer i fellesskap. </a:t>
            </a:r>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25</a:t>
            </a:fld>
            <a:endParaRPr lang="nb-NO"/>
          </a:p>
        </p:txBody>
      </p:sp>
    </p:spTree>
    <p:extLst>
      <p:ext uri="{BB962C8B-B14F-4D97-AF65-F5344CB8AC3E}">
        <p14:creationId xmlns:p14="http://schemas.microsoft.com/office/powerpoint/2010/main" val="2781926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endParaRPr lang="nb-NO" b="1" baseline="0" dirty="0">
              <a:solidFill>
                <a:srgbClr val="000000"/>
              </a:solidFill>
              <a:latin typeface="Oslo Sans Office" panose="02000000000000000000" pitchFamily="2"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Oslo Sans Office" panose="02000000000000000000" pitchFamily="2" charset="0"/>
                <a:ea typeface="+mn-ea"/>
                <a:cs typeface="+mn-cs"/>
              </a:rPr>
              <a:t>Læreren ber gruppene reflektere videre. (</a:t>
            </a:r>
            <a:r>
              <a:rPr lang="nb-NO" sz="1200" kern="1200" dirty="0" err="1">
                <a:solidFill>
                  <a:schemeClr val="tx1"/>
                </a:solidFill>
                <a:effectLst/>
                <a:latin typeface="Oslo Sans Office" panose="02000000000000000000" pitchFamily="2" charset="0"/>
                <a:ea typeface="+mn-ea"/>
                <a:cs typeface="+mn-cs"/>
              </a:rPr>
              <a:t>Vurdér</a:t>
            </a:r>
            <a:r>
              <a:rPr lang="nb-NO" sz="1200" kern="1200" dirty="0">
                <a:solidFill>
                  <a:schemeClr val="tx1"/>
                </a:solidFill>
                <a:effectLst/>
                <a:latin typeface="Oslo Sans Office" panose="02000000000000000000" pitchFamily="2" charset="0"/>
                <a:ea typeface="+mn-ea"/>
                <a:cs typeface="+mn-cs"/>
              </a:rPr>
              <a:t> om gruppene bør drøfte ett og ett spørsmål om gangen.) </a:t>
            </a:r>
          </a:p>
          <a:p>
            <a:endParaRPr lang="nb-NO" dirty="0"/>
          </a:p>
          <a:p>
            <a:r>
              <a:rPr lang="nb-NO" b="1" dirty="0">
                <a:latin typeface="Oslo Sans Office"/>
              </a:rPr>
              <a:t>Tips til lærer: </a:t>
            </a:r>
            <a:endParaRPr lang="nb-NO" b="1" dirty="0">
              <a:latin typeface="Oslo Sans Office" panose="02000000000000000000" pitchFamily="2" charset="0"/>
            </a:endParaRPr>
          </a:p>
          <a:p>
            <a:r>
              <a:rPr lang="nb-NO" dirty="0">
                <a:latin typeface="Oslo Sans Office" panose="02000000000000000000" pitchFamily="2" charset="0"/>
              </a:rPr>
              <a:t>Leserinnlegget dreier seg kun om gutter som trakasserer jenter, og filmen viser gutter som bruker "homo" nedsettende. Det kan være lurt å nyansere dette bildet av skolehverdagen etter at leserinnlegget er lest og filmen er vist, i forbindelse med det først refleksjonsspørsmålet.</a:t>
            </a:r>
          </a:p>
          <a:p>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26</a:t>
            </a:fld>
            <a:endParaRPr lang="nb-NO"/>
          </a:p>
        </p:txBody>
      </p:sp>
    </p:spTree>
    <p:extLst>
      <p:ext uri="{BB962C8B-B14F-4D97-AF65-F5344CB8AC3E}">
        <p14:creationId xmlns:p14="http://schemas.microsoft.com/office/powerpoint/2010/main" val="3098879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Oslo Sans Office" panose="02000000000000000000" pitchFamily="2" charset="0"/>
                <a:ea typeface="+mn-ea"/>
                <a:cs typeface="+mn-cs"/>
              </a:rPr>
              <a:t>Tema: </a:t>
            </a:r>
          </a:p>
          <a:p>
            <a:r>
              <a:rPr lang="nb-NO" sz="1200" kern="1200" dirty="0">
                <a:solidFill>
                  <a:schemeClr val="tx1"/>
                </a:solidFill>
                <a:effectLst/>
                <a:latin typeface="+mn-lt"/>
                <a:ea typeface="+mn-ea"/>
                <a:cs typeface="+mn-cs"/>
              </a:rPr>
              <a:t>Bildedeling</a:t>
            </a:r>
            <a:endParaRPr lang="nb-NO" sz="1200" b="1" kern="1200" dirty="0">
              <a:solidFill>
                <a:schemeClr val="tx1"/>
              </a:solidFill>
              <a:effectLst/>
              <a:latin typeface="Oslo Sans Office" panose="02000000000000000000" pitchFamily="2" charset="0"/>
              <a:ea typeface="+mn-ea"/>
              <a:cs typeface="+mn-cs"/>
            </a:endParaRPr>
          </a:p>
          <a:p>
            <a:r>
              <a:rPr lang="nb-NO" sz="1200" b="1" kern="1200" dirty="0">
                <a:solidFill>
                  <a:schemeClr val="tx1"/>
                </a:solidFill>
                <a:effectLst/>
                <a:latin typeface="Oslo Sans Office" panose="02000000000000000000" pitchFamily="2" charset="0"/>
                <a:ea typeface="+mn-ea"/>
                <a:cs typeface="+mn-cs"/>
              </a:rPr>
              <a:t>Mål for øvelsen: </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Elevene skal bli kjent med lovverket og reflektere over problemstillinger knyttet til sending av nakenbilder.</a:t>
            </a:r>
          </a:p>
          <a:p>
            <a:r>
              <a:rPr lang="nb-NO" sz="1200" b="1" kern="1200" dirty="0">
                <a:solidFill>
                  <a:schemeClr val="tx1"/>
                </a:solidFill>
                <a:effectLst/>
                <a:latin typeface="Oslo Sans Office" panose="02000000000000000000" pitchFamily="2" charset="0"/>
                <a:ea typeface="+mn-ea"/>
                <a:cs typeface="+mn-cs"/>
              </a:rPr>
              <a:t>Estimert tidsbruk:</a:t>
            </a:r>
            <a:r>
              <a:rPr lang="nb-NO" sz="1200" kern="1200" dirty="0">
                <a:solidFill>
                  <a:schemeClr val="tx1"/>
                </a:solidFill>
                <a:effectLst/>
                <a:latin typeface="Oslo Sans Office" panose="02000000000000000000" pitchFamily="2" charset="0"/>
                <a:ea typeface="+mn-ea"/>
                <a:cs typeface="+mn-cs"/>
              </a:rPr>
              <a:t> </a:t>
            </a:r>
          </a:p>
          <a:p>
            <a:r>
              <a:rPr lang="nb-NO" sz="1200" kern="1200" dirty="0">
                <a:solidFill>
                  <a:schemeClr val="tx1"/>
                </a:solidFill>
                <a:effectLst/>
                <a:latin typeface="Oslo Sans Office" panose="02000000000000000000" pitchFamily="2" charset="0"/>
                <a:ea typeface="+mn-ea"/>
                <a:cs typeface="+mn-cs"/>
              </a:rPr>
              <a:t>30 minutter </a:t>
            </a:r>
          </a:p>
          <a:p>
            <a:r>
              <a:rPr lang="nb-NO" sz="1200" b="1" kern="1200" dirty="0">
                <a:solidFill>
                  <a:schemeClr val="tx1"/>
                </a:solidFill>
                <a:effectLst/>
                <a:latin typeface="Oslo Sans Office" panose="02000000000000000000" pitchFamily="2" charset="0"/>
                <a:ea typeface="+mn-ea"/>
                <a:cs typeface="+mn-cs"/>
              </a:rPr>
              <a:t>Forberedelse og utstyr:</a:t>
            </a:r>
            <a:r>
              <a:rPr lang="nb-NO" sz="1200" kern="1200" dirty="0">
                <a:solidFill>
                  <a:schemeClr val="tx1"/>
                </a:solidFill>
                <a:effectLst/>
                <a:latin typeface="Oslo Sans Office" panose="02000000000000000000" pitchFamily="2" charset="0"/>
                <a:ea typeface="+mn-ea"/>
                <a:cs typeface="+mn-cs"/>
              </a:rPr>
              <a:t> </a:t>
            </a:r>
          </a:p>
          <a:p>
            <a:r>
              <a:rPr lang="nb-NO" sz="1200" kern="1200" dirty="0">
                <a:solidFill>
                  <a:schemeClr val="tx1"/>
                </a:solidFill>
                <a:effectLst/>
                <a:latin typeface="+mn-lt"/>
                <a:ea typeface="+mn-ea"/>
                <a:cs typeface="+mn-cs"/>
              </a:rPr>
              <a:t>Les gjerne litt om forskning på deling av nakenbilder blant unge på </a:t>
            </a:r>
            <a:r>
              <a:rPr lang="nb-NO" sz="1200" u="sng" kern="1200" dirty="0">
                <a:solidFill>
                  <a:schemeClr val="tx1"/>
                </a:solidFill>
                <a:effectLst/>
                <a:latin typeface="+mn-lt"/>
                <a:ea typeface="+mn-ea"/>
                <a:cs typeface="+mn-cs"/>
                <a:hlinkClick r:id="rId3"/>
              </a:rPr>
              <a:t>Redd barnas nettside: «Hvis du liker meg, må du dele et bilde»</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Valgfritt utstyr: PC med Internett og projektor evt. PC/nettbrett/mobil med Internett til elevene</a:t>
            </a:r>
          </a:p>
          <a:p>
            <a:endParaRPr lang="nb-NO" sz="1200" b="1" kern="1200" dirty="0">
              <a:solidFill>
                <a:schemeClr val="tx1"/>
              </a:solidFill>
              <a:effectLst/>
              <a:latin typeface="Oslo Sans Office" panose="02000000000000000000" pitchFamily="2" charset="0"/>
              <a:ea typeface="+mn-ea"/>
              <a:cs typeface="+mn-cs"/>
            </a:endParaRPr>
          </a:p>
          <a:p>
            <a:r>
              <a:rPr lang="nb-NO" sz="1200" b="1" kern="1200" dirty="0">
                <a:solidFill>
                  <a:schemeClr val="tx1"/>
                </a:solidFill>
                <a:effectLst/>
                <a:latin typeface="Oslo Sans Office" panose="02000000000000000000" pitchFamily="2" charset="0"/>
                <a:ea typeface="+mn-ea"/>
                <a:cs typeface="+mn-cs"/>
              </a:rPr>
              <a:t>Beskrivelse av øvelsen:</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Del elevene i små grupper. Les opp </a:t>
            </a:r>
            <a:r>
              <a:rPr lang="nb-NO" sz="1200" kern="1200" dirty="0" err="1">
                <a:solidFill>
                  <a:schemeClr val="tx1"/>
                </a:solidFill>
                <a:effectLst/>
                <a:latin typeface="Oslo Sans Office" panose="02000000000000000000" pitchFamily="2" charset="0"/>
                <a:ea typeface="+mn-ea"/>
                <a:cs typeface="+mn-cs"/>
              </a:rPr>
              <a:t>caset</a:t>
            </a:r>
            <a:r>
              <a:rPr lang="nb-NO" sz="1200" kern="1200" dirty="0">
                <a:solidFill>
                  <a:schemeClr val="tx1"/>
                </a:solidFill>
                <a:effectLst/>
                <a:latin typeface="Oslo Sans Office" panose="02000000000000000000" pitchFamily="2" charset="0"/>
                <a:ea typeface="+mn-ea"/>
                <a:cs typeface="+mn-cs"/>
              </a:rPr>
              <a:t> for elevene i plenum. Be elevene reflektere sammen i grupper før gruppene deler sine refleksjoner i plenum.</a:t>
            </a:r>
          </a:p>
          <a:p>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27</a:t>
            </a:fld>
            <a:endParaRPr lang="nb-NO"/>
          </a:p>
        </p:txBody>
      </p:sp>
    </p:spTree>
    <p:extLst>
      <p:ext uri="{BB962C8B-B14F-4D97-AF65-F5344CB8AC3E}">
        <p14:creationId xmlns:p14="http://schemas.microsoft.com/office/powerpoint/2010/main" val="1201132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endParaRPr lang="nb-NO" b="1" baseline="0" dirty="0">
              <a:solidFill>
                <a:srgbClr val="000000"/>
              </a:solidFill>
              <a:latin typeface="Oslo Sans Office" panose="02000000000000000000" pitchFamily="2" charset="0"/>
              <a:ea typeface="Calibri"/>
              <a:cs typeface="Calibri"/>
              <a:sym typeface="Calibri"/>
            </a:endParaRPr>
          </a:p>
          <a:p>
            <a:r>
              <a:rPr lang="nb-NO" sz="1200" kern="1200" dirty="0">
                <a:solidFill>
                  <a:schemeClr val="tx1"/>
                </a:solidFill>
                <a:effectLst/>
                <a:latin typeface="+mn-lt"/>
                <a:ea typeface="+mn-ea"/>
                <a:cs typeface="+mn-cs"/>
              </a:rPr>
              <a:t>Ta frem nettsiden </a:t>
            </a:r>
            <a:r>
              <a:rPr lang="nb-NO" sz="1200" u="sng" kern="1200" dirty="0">
                <a:solidFill>
                  <a:schemeClr val="tx1"/>
                </a:solidFill>
                <a:effectLst/>
                <a:latin typeface="+mn-lt"/>
                <a:ea typeface="+mn-ea"/>
                <a:cs typeface="+mn-cs"/>
                <a:hlinkClick r:id="rId3"/>
              </a:rPr>
              <a:t>Ung.no: Er det straffbart å sende </a:t>
            </a:r>
            <a:r>
              <a:rPr lang="nb-NO" sz="1200" u="sng" kern="1200" dirty="0" err="1">
                <a:solidFill>
                  <a:schemeClr val="tx1"/>
                </a:solidFill>
                <a:effectLst/>
                <a:latin typeface="+mn-lt"/>
                <a:ea typeface="+mn-ea"/>
                <a:cs typeface="+mn-cs"/>
                <a:hlinkClick r:id="rId3"/>
              </a:rPr>
              <a:t>nudes</a:t>
            </a:r>
            <a:r>
              <a:rPr lang="nb-NO" sz="1200" u="sng" kern="1200" dirty="0">
                <a:solidFill>
                  <a:schemeClr val="tx1"/>
                </a:solidFill>
                <a:effectLst/>
                <a:latin typeface="+mn-lt"/>
                <a:ea typeface="+mn-ea"/>
                <a:cs typeface="+mn-cs"/>
                <a:hlinkClick r:id="rId3"/>
              </a:rPr>
              <a:t>?</a:t>
            </a:r>
            <a:r>
              <a:rPr lang="nb-NO" sz="1200" kern="1200" dirty="0">
                <a:solidFill>
                  <a:schemeClr val="tx1"/>
                </a:solidFill>
                <a:effectLst/>
                <a:latin typeface="+mn-lt"/>
                <a:ea typeface="+mn-ea"/>
                <a:cs typeface="+mn-cs"/>
              </a:rPr>
              <a:t> på skjerm i klasserommet.</a:t>
            </a:r>
          </a:p>
          <a:p>
            <a:r>
              <a:rPr lang="nb-NO" sz="1200" kern="1200" dirty="0">
                <a:solidFill>
                  <a:schemeClr val="tx1"/>
                </a:solidFill>
                <a:effectLst/>
                <a:latin typeface="+mn-lt"/>
                <a:ea typeface="+mn-ea"/>
                <a:cs typeface="+mn-cs"/>
              </a:rPr>
              <a:t>Lærer kan velge å la elevene selv søke opp og finne ut hva som er lov og ikke lov. Da trenger du lenger tid til øvelsen. </a:t>
            </a:r>
          </a:p>
          <a:p>
            <a:endParaRPr lang="nb-NO" dirty="0"/>
          </a:p>
        </p:txBody>
      </p:sp>
      <p:sp>
        <p:nvSpPr>
          <p:cNvPr id="4" name="Plassholder for lysbildenummer 3"/>
          <p:cNvSpPr>
            <a:spLocks noGrp="1"/>
          </p:cNvSpPr>
          <p:nvPr>
            <p:ph type="sldNum" sz="quarter" idx="10"/>
          </p:nvPr>
        </p:nvSpPr>
        <p:spPr/>
        <p:txBody>
          <a:bodyPr/>
          <a:lstStyle/>
          <a:p>
            <a:fld id="{7DA70C78-173F-D64A-A73A-E7995BB9F680}" type="slidenum">
              <a:rPr lang="nb-NO" smtClean="0"/>
              <a:t>28</a:t>
            </a:fld>
            <a:endParaRPr lang="nb-NO"/>
          </a:p>
        </p:txBody>
      </p:sp>
    </p:spTree>
    <p:extLst>
      <p:ext uri="{BB962C8B-B14F-4D97-AF65-F5344CB8AC3E}">
        <p14:creationId xmlns:p14="http://schemas.microsoft.com/office/powerpoint/2010/main" val="3861511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endParaRPr lang="nb-NO" b="1" baseline="0" dirty="0">
              <a:solidFill>
                <a:srgbClr val="000000"/>
              </a:solidFill>
              <a:latin typeface="Oslo Sans Office" panose="02000000000000000000" pitchFamily="2"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latin typeface="Oslo Sans Office"/>
              </a:rPr>
              <a:t>Be elevene finne informasjonen det spørres etter i refleksjonsspørsmålene enten ved hjelp av nettsiden foreslått på forrige lysbilde eller andre kilder. B</a:t>
            </a:r>
            <a:r>
              <a:rPr lang="nb-NO" sz="1200" kern="1200" dirty="0">
                <a:solidFill>
                  <a:schemeClr val="tx1"/>
                </a:solidFill>
                <a:effectLst/>
                <a:latin typeface="Oslo Sans Office"/>
              </a:rPr>
              <a:t>e elevene reflektere sammen i grupper før gruppene deler sine refleksjoner og informasjonen de har funnet i plenum.</a:t>
            </a:r>
          </a:p>
          <a:p>
            <a:endParaRPr lang="nb-NO" dirty="0"/>
          </a:p>
        </p:txBody>
      </p:sp>
      <p:sp>
        <p:nvSpPr>
          <p:cNvPr id="4" name="Plassholder for lysbildenummer 3"/>
          <p:cNvSpPr>
            <a:spLocks noGrp="1"/>
          </p:cNvSpPr>
          <p:nvPr>
            <p:ph type="sldNum" sz="quarter" idx="10"/>
          </p:nvPr>
        </p:nvSpPr>
        <p:spPr/>
        <p:txBody>
          <a:bodyPr/>
          <a:lstStyle/>
          <a:p>
            <a:fld id="{7DA70C78-173F-D64A-A73A-E7995BB9F680}" type="slidenum">
              <a:rPr lang="nb-NO" smtClean="0"/>
              <a:t>29</a:t>
            </a:fld>
            <a:endParaRPr lang="nb-NO"/>
          </a:p>
        </p:txBody>
      </p:sp>
    </p:spTree>
    <p:extLst>
      <p:ext uri="{BB962C8B-B14F-4D97-AF65-F5344CB8AC3E}">
        <p14:creationId xmlns:p14="http://schemas.microsoft.com/office/powerpoint/2010/main" val="198393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Oslo Sans" panose="020B0604020202020204" charset="0"/>
                <a:ea typeface="+mn-ea"/>
                <a:cs typeface="+mn-cs"/>
              </a:rPr>
              <a:t>Tema:</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Grensesetting og samtykke</a:t>
            </a:r>
            <a:endParaRPr lang="nb-NO" sz="1200" b="1" kern="1200" dirty="0">
              <a:solidFill>
                <a:schemeClr val="tx1"/>
              </a:solidFill>
              <a:effectLst/>
              <a:latin typeface="Oslo Sans" panose="020B0604020202020204" charset="0"/>
              <a:ea typeface="+mn-ea"/>
              <a:cs typeface="+mn-cs"/>
            </a:endParaRPr>
          </a:p>
          <a:p>
            <a:r>
              <a:rPr lang="nb-NO" sz="1200" b="1" kern="1200" dirty="0">
                <a:solidFill>
                  <a:schemeClr val="tx1"/>
                </a:solidFill>
                <a:effectLst/>
                <a:latin typeface="Oslo Sans" panose="020B0604020202020204" charset="0"/>
                <a:ea typeface="+mn-ea"/>
                <a:cs typeface="+mn-cs"/>
              </a:rPr>
              <a:t>Mål for øvelsen: </a:t>
            </a:r>
            <a:endParaRPr lang="nb-NO" sz="1200" kern="1200" dirty="0">
              <a:solidFill>
                <a:schemeClr val="tx1"/>
              </a:solidFill>
              <a:effectLst/>
              <a:latin typeface="Oslo Sans" panose="020B0604020202020204" charset="0"/>
              <a:ea typeface="+mn-ea"/>
              <a:cs typeface="+mn-cs"/>
            </a:endParaRPr>
          </a:p>
          <a:p>
            <a:r>
              <a:rPr lang="nb-NO" sz="1200" kern="1200" dirty="0">
                <a:solidFill>
                  <a:schemeClr val="tx1"/>
                </a:solidFill>
                <a:effectLst/>
                <a:latin typeface="Oslo Sans" panose="020B0604020202020204" charset="0"/>
                <a:ea typeface="+mn-ea"/>
                <a:cs typeface="+mn-cs"/>
              </a:rPr>
              <a:t>Elevene skal bli kjent med betydningen av samtykke og hvordan man kan være sikker på at man har samtykke til sex.</a:t>
            </a:r>
          </a:p>
          <a:p>
            <a:r>
              <a:rPr lang="nb-NO" sz="1200" b="1" kern="1200" dirty="0">
                <a:solidFill>
                  <a:schemeClr val="tx1"/>
                </a:solidFill>
                <a:effectLst/>
                <a:latin typeface="Oslo Sans" panose="020B0604020202020204" charset="0"/>
                <a:ea typeface="+mn-ea"/>
                <a:cs typeface="+mn-cs"/>
              </a:rPr>
              <a:t>Estimert tidsbruk:</a:t>
            </a:r>
            <a:r>
              <a:rPr lang="nb-NO" sz="1200" kern="1200" dirty="0">
                <a:solidFill>
                  <a:schemeClr val="tx1"/>
                </a:solidFill>
                <a:effectLst/>
                <a:latin typeface="Oslo Sans" panose="020B0604020202020204" charset="0"/>
                <a:ea typeface="+mn-ea"/>
                <a:cs typeface="+mn-cs"/>
              </a:rPr>
              <a:t> </a:t>
            </a:r>
          </a:p>
          <a:p>
            <a:r>
              <a:rPr lang="nb-NO" sz="1200" kern="1200" dirty="0">
                <a:solidFill>
                  <a:schemeClr val="tx1"/>
                </a:solidFill>
                <a:effectLst/>
                <a:latin typeface="Oslo Sans" panose="020B0604020202020204" charset="0"/>
                <a:ea typeface="+mn-ea"/>
                <a:cs typeface="+mn-cs"/>
              </a:rPr>
              <a:t>30 minutter </a:t>
            </a:r>
          </a:p>
          <a:p>
            <a:r>
              <a:rPr lang="nb-NO" sz="1200" b="1" kern="1200" dirty="0">
                <a:solidFill>
                  <a:schemeClr val="tx1"/>
                </a:solidFill>
                <a:effectLst/>
                <a:latin typeface="Oslo Sans" panose="020B0604020202020204" charset="0"/>
                <a:ea typeface="+mn-ea"/>
                <a:cs typeface="+mn-cs"/>
              </a:rPr>
              <a:t>Forberedelse og utstyr:</a:t>
            </a:r>
            <a:r>
              <a:rPr lang="nb-NO" sz="1200" kern="1200" dirty="0">
                <a:solidFill>
                  <a:schemeClr val="tx1"/>
                </a:solidFill>
                <a:effectLst/>
                <a:latin typeface="Oslo Sans" panose="020B0604020202020204" charset="0"/>
                <a:ea typeface="+mn-ea"/>
                <a:cs typeface="+mn-cs"/>
              </a:rPr>
              <a:t> </a:t>
            </a:r>
          </a:p>
          <a:p>
            <a:r>
              <a:rPr lang="nb-NO" sz="1200" kern="1200" dirty="0">
                <a:solidFill>
                  <a:schemeClr val="tx1"/>
                </a:solidFill>
                <a:effectLst/>
                <a:latin typeface="Oslo Sans" panose="020B0604020202020204" charset="0"/>
                <a:ea typeface="+mn-ea"/>
                <a:cs typeface="+mn-cs"/>
              </a:rPr>
              <a:t>PC, prosjektor og lyd</a:t>
            </a:r>
          </a:p>
          <a:p>
            <a:r>
              <a:rPr lang="nb-NO" sz="1200" b="1" kern="1200" dirty="0">
                <a:solidFill>
                  <a:schemeClr val="tx1"/>
                </a:solidFill>
                <a:effectLst/>
                <a:latin typeface="Oslo Sans" panose="020B0604020202020204" charset="0"/>
                <a:ea typeface="+mn-ea"/>
                <a:cs typeface="+mn-cs"/>
              </a:rPr>
              <a:t>Beskrivelse av øvelsen:</a:t>
            </a:r>
            <a:endParaRPr lang="nb-NO" sz="1200" kern="1200" dirty="0">
              <a:solidFill>
                <a:schemeClr val="tx1"/>
              </a:solidFill>
              <a:effectLst/>
              <a:latin typeface="Oslo Sans" panose="020B0604020202020204" charset="0"/>
              <a:ea typeface="+mn-ea"/>
              <a:cs typeface="+mn-cs"/>
            </a:endParaRPr>
          </a:p>
          <a:p>
            <a:r>
              <a:rPr lang="en-GB" sz="1200" kern="1200" dirty="0" err="1">
                <a:solidFill>
                  <a:schemeClr val="tx1"/>
                </a:solidFill>
                <a:effectLst/>
                <a:latin typeface="Oslo Sans" panose="020B0604020202020204" charset="0"/>
              </a:rPr>
              <a:t>Velg</a:t>
            </a:r>
            <a:r>
              <a:rPr lang="en-GB" sz="1200" kern="1200" dirty="0">
                <a:solidFill>
                  <a:schemeClr val="tx1"/>
                </a:solidFill>
                <a:effectLst/>
                <a:latin typeface="Oslo Sans" panose="020B0604020202020204" charset="0"/>
              </a:rPr>
              <a:t> en </a:t>
            </a:r>
            <a:r>
              <a:rPr lang="en-GB" sz="1200" kern="1200" dirty="0" err="1">
                <a:solidFill>
                  <a:schemeClr val="tx1"/>
                </a:solidFill>
                <a:effectLst/>
                <a:latin typeface="Oslo Sans" panose="020B0604020202020204" charset="0"/>
              </a:rPr>
              <a:t>av</a:t>
            </a:r>
            <a:r>
              <a:rPr lang="en-GB" sz="1200" kern="1200" dirty="0">
                <a:solidFill>
                  <a:schemeClr val="tx1"/>
                </a:solidFill>
                <a:effectLst/>
                <a:latin typeface="Oslo Sans" panose="020B0604020202020204" charset="0"/>
              </a:rPr>
              <a:t> </a:t>
            </a:r>
            <a:r>
              <a:rPr lang="en-GB" sz="1200" kern="1200" dirty="0" err="1">
                <a:solidFill>
                  <a:schemeClr val="tx1"/>
                </a:solidFill>
                <a:effectLst/>
                <a:latin typeface="Oslo Sans" panose="020B0604020202020204" charset="0"/>
              </a:rPr>
              <a:t>filmene</a:t>
            </a:r>
            <a:r>
              <a:rPr lang="en-GB" sz="1200" kern="1200" dirty="0">
                <a:solidFill>
                  <a:schemeClr val="tx1"/>
                </a:solidFill>
                <a:effectLst/>
                <a:latin typeface="Oslo Sans" panose="020B0604020202020204" charset="0"/>
              </a:rPr>
              <a:t> </a:t>
            </a:r>
            <a:r>
              <a:rPr lang="en-GB" sz="1200" kern="1200" dirty="0" err="1">
                <a:solidFill>
                  <a:schemeClr val="tx1"/>
                </a:solidFill>
                <a:effectLst/>
                <a:latin typeface="Oslo Sans" panose="020B0604020202020204" charset="0"/>
              </a:rPr>
              <a:t>fra</a:t>
            </a:r>
            <a:r>
              <a:rPr lang="en-GB" sz="1200" kern="1200" dirty="0">
                <a:solidFill>
                  <a:schemeClr val="tx1"/>
                </a:solidFill>
                <a:effectLst/>
                <a:latin typeface="Oslo Sans" panose="020B0604020202020204" charset="0"/>
              </a:rPr>
              <a:t> YouTube: </a:t>
            </a:r>
            <a:r>
              <a:rPr lang="en-GB" sz="1200" u="sng" kern="1200" dirty="0">
                <a:solidFill>
                  <a:schemeClr val="tx1"/>
                </a:solidFill>
                <a:effectLst/>
                <a:latin typeface="Oslo Sans" panose="020B0604020202020204" charset="0"/>
                <a:hlinkClick r:id="rId3"/>
              </a:rPr>
              <a:t>"Tea Consent"</a:t>
            </a:r>
            <a:r>
              <a:rPr lang="en-GB" sz="1200" kern="1200" dirty="0">
                <a:solidFill>
                  <a:schemeClr val="tx1"/>
                </a:solidFill>
                <a:effectLst/>
                <a:latin typeface="Oslo Sans" panose="020B0604020202020204" charset="0"/>
              </a:rPr>
              <a:t> </a:t>
            </a:r>
            <a:r>
              <a:rPr lang="en-GB" sz="1200" kern="1200" dirty="0" err="1">
                <a:solidFill>
                  <a:schemeClr val="tx1"/>
                </a:solidFill>
                <a:effectLst/>
                <a:latin typeface="Oslo Sans" panose="020B0604020202020204" charset="0"/>
              </a:rPr>
              <a:t>eller</a:t>
            </a:r>
            <a:r>
              <a:rPr lang="en-GB" sz="1200" kern="1200" dirty="0">
                <a:solidFill>
                  <a:schemeClr val="tx1"/>
                </a:solidFill>
                <a:effectLst/>
                <a:latin typeface="Oslo Sans" panose="020B0604020202020204" charset="0"/>
              </a:rPr>
              <a:t> "</a:t>
            </a:r>
            <a:r>
              <a:rPr lang="en-GB" sz="1200" u="sng" kern="1200" dirty="0">
                <a:solidFill>
                  <a:schemeClr val="tx1"/>
                </a:solidFill>
                <a:effectLst/>
                <a:latin typeface="Oslo Sans" panose="020B0604020202020204" charset="0"/>
                <a:hlinkClick r:id="rId4"/>
              </a:rPr>
              <a:t>How Do You Know if Someone Wants to Have Sex with You?</a:t>
            </a:r>
            <a:r>
              <a:rPr lang="en-GB" sz="1200" u="none" kern="1200" dirty="0">
                <a:solidFill>
                  <a:schemeClr val="tx1"/>
                </a:solidFill>
                <a:effectLst/>
                <a:latin typeface="Oslo Sans" panose="020B0604020202020204" charset="0"/>
              </a:rPr>
              <a:t>"</a:t>
            </a:r>
            <a:r>
              <a:rPr lang="nb-NO" sz="1200" kern="1200" dirty="0">
                <a:solidFill>
                  <a:schemeClr val="tx1"/>
                </a:solidFill>
                <a:effectLst/>
                <a:latin typeface="Oslo Sans" panose="020B0604020202020204" charset="0"/>
              </a:rPr>
              <a:t>som introduksjon til videre arbeid med å reflektere rundt grensesetting og samtykke – introduksjon til arbeid med case.</a:t>
            </a:r>
          </a:p>
          <a:p>
            <a:endParaRPr lang="nb-NO" sz="1200" b="0" i="0" kern="1200" dirty="0">
              <a:solidFill>
                <a:schemeClr val="tx1"/>
              </a:solidFill>
              <a:effectLst/>
              <a:latin typeface="Oslo Sans" panose="020B0604020202020204" charset="0"/>
              <a:ea typeface="+mn-ea"/>
              <a:cs typeface="+mn-cs"/>
            </a:endParaRPr>
          </a:p>
          <a:p>
            <a:r>
              <a:rPr lang="nb-NO" sz="1200" b="1" i="0" u="none" kern="1200" dirty="0">
                <a:solidFill>
                  <a:schemeClr val="tx1"/>
                </a:solidFill>
                <a:effectLst/>
                <a:latin typeface="Oslo Sans" panose="020B0604020202020204" charset="0"/>
                <a:ea typeface="+mn-ea"/>
                <a:cs typeface="+mn-cs"/>
              </a:rPr>
              <a:t>Tea </a:t>
            </a:r>
            <a:r>
              <a:rPr lang="nb-NO" sz="1200" b="1" i="0" u="none" kern="1200" dirty="0" err="1">
                <a:solidFill>
                  <a:schemeClr val="tx1"/>
                </a:solidFill>
                <a:effectLst/>
                <a:latin typeface="Oslo Sans" panose="020B0604020202020204" charset="0"/>
                <a:ea typeface="+mn-ea"/>
                <a:cs typeface="+mn-cs"/>
              </a:rPr>
              <a:t>consent</a:t>
            </a:r>
            <a:r>
              <a:rPr lang="nb-NO" sz="1200" b="1" i="0" u="none" kern="1200" baseline="0" dirty="0">
                <a:solidFill>
                  <a:schemeClr val="tx1"/>
                </a:solidFill>
                <a:effectLst/>
                <a:latin typeface="Oslo Sans" panose="020B0604020202020204" charset="0"/>
                <a:ea typeface="+mn-ea"/>
                <a:cs typeface="+mn-cs"/>
              </a:rPr>
              <a:t> </a:t>
            </a:r>
            <a:r>
              <a:rPr lang="nb-NO" sz="1200" b="0" i="0" u="none" kern="1200" baseline="0" dirty="0">
                <a:solidFill>
                  <a:schemeClr val="tx1"/>
                </a:solidFill>
                <a:effectLst/>
                <a:latin typeface="Oslo Sans" panose="020B0604020202020204" charset="0"/>
                <a:ea typeface="+mn-ea"/>
                <a:cs typeface="+mn-cs"/>
              </a:rPr>
              <a:t>(2:49 minutter)</a:t>
            </a:r>
            <a:endParaRPr lang="nb-NO" sz="1200" b="0" i="0" u="none" kern="1200" dirty="0">
              <a:solidFill>
                <a:schemeClr val="tx1"/>
              </a:solidFill>
              <a:effectLst/>
              <a:latin typeface="Oslo Sans" panose="020B060402020202020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Oslo Sans" panose="020B0604020202020204" charset="0"/>
                <a:ea typeface="+mn-ea"/>
                <a:cs typeface="+mn-cs"/>
              </a:rPr>
              <a:t>Til lærer: </a:t>
            </a:r>
            <a:r>
              <a:rPr lang="nb-NO" sz="1200" kern="1200" dirty="0">
                <a:solidFill>
                  <a:schemeClr val="tx1"/>
                </a:solidFill>
                <a:effectLst/>
                <a:latin typeface="Oslo Sans" panose="020B0604020202020204" charset="0"/>
                <a:ea typeface="+mn-ea"/>
                <a:cs typeface="+mn-cs"/>
              </a:rPr>
              <a:t>Denne filmen har norske undertekster. Her kan man innlede videoen med å spørre elevene hva samtykke er og hva likeverd betyr. </a:t>
            </a:r>
            <a:br>
              <a:rPr lang="nb-NO" sz="1200" kern="1200" dirty="0">
                <a:solidFill>
                  <a:schemeClr val="tx1"/>
                </a:solidFill>
                <a:effectLst/>
                <a:latin typeface="Oslo Sans" panose="020B0604020202020204" charset="0"/>
                <a:ea typeface="+mn-ea"/>
                <a:cs typeface="+mn-cs"/>
              </a:rPr>
            </a:br>
            <a:br>
              <a:rPr lang="nb-NO" sz="1200" kern="1200" dirty="0">
                <a:solidFill>
                  <a:schemeClr val="tx1"/>
                </a:solidFill>
                <a:effectLst/>
                <a:latin typeface="Oslo Sans" panose="020B0604020202020204" charset="0"/>
                <a:ea typeface="+mn-ea"/>
                <a:cs typeface="+mn-cs"/>
              </a:rPr>
            </a:br>
            <a:r>
              <a:rPr lang="nb-NO" sz="1200" kern="1200" dirty="0">
                <a:solidFill>
                  <a:schemeClr val="tx1"/>
                </a:solidFill>
                <a:effectLst/>
                <a:latin typeface="Oslo Sans" panose="020B0604020202020204" charset="0"/>
                <a:ea typeface="+mn-ea"/>
                <a:cs typeface="+mn-cs"/>
              </a:rPr>
              <a:t>Når vi skal definere samtykke, sier vi ofte at det er å gå med på eller si seg enig i noe. Da har vi kommet et stykke på veien, men stikkordet når vi snakker om samtykke bør være "lyst" - samtykke betyr at alle har lyst! En forutsetning for samtykke er likeverd. Å være likeverdige vil si at alle har like mye makt; min stemme skal telle like mye som din stemme, og din stemme skal telle like mye som min. Dine grenser er viktige og de har du rett til å uttrykke – både det du har lyst til og det du ikke har lyst til. Kanskje det er noen måter å ha sex på som du har lyst til å gjøre, mens andre ting har du ikke lyst til å gjøre. Kanskje du sa ja i stad, men har ombestemt deg nå. Når alle har like muligheter til å sette grenser for seg selv og de grensene blir respektert, da har vi likeverd og da kan vi velge å samtykke. Dersom man ikke har mulighet til å sette de grensene man ønsker eller grensene ikke blir respektert, har man ikke likeverd og da spiller det ingen rolle om man sier ja - det er ikke ordentlig samtykke. For å kunne samtykke, må man samtidig være likeverdige.</a:t>
            </a:r>
            <a:br>
              <a:rPr lang="nb-NO" sz="1200" kern="1200" dirty="0">
                <a:solidFill>
                  <a:schemeClr val="tx1"/>
                </a:solidFill>
                <a:effectLst/>
                <a:latin typeface="Oslo Sans" panose="020B0604020202020204" charset="0"/>
                <a:ea typeface="+mn-ea"/>
                <a:cs typeface="+mn-cs"/>
              </a:rPr>
            </a:br>
            <a:br>
              <a:rPr lang="nb-NO" sz="1200" kern="1200" dirty="0">
                <a:solidFill>
                  <a:schemeClr val="tx1"/>
                </a:solidFill>
                <a:effectLst/>
                <a:latin typeface="Oslo Sans" panose="020B0604020202020204" charset="0"/>
                <a:ea typeface="+mn-ea"/>
                <a:cs typeface="+mn-cs"/>
              </a:rPr>
            </a:br>
            <a:r>
              <a:rPr lang="nb-NO" sz="1200" kern="1200" dirty="0">
                <a:solidFill>
                  <a:schemeClr val="tx1"/>
                </a:solidFill>
                <a:effectLst/>
                <a:latin typeface="Oslo Sans" panose="020B0604020202020204" charset="0"/>
                <a:ea typeface="+mn-ea"/>
                <a:cs typeface="+mn-cs"/>
              </a:rPr>
              <a:t>Filmen handler om nettopp samtykke, og at de sammenligner det å si ja til sex med å si ja til en kopp te. </a:t>
            </a:r>
          </a:p>
          <a:p>
            <a:r>
              <a:rPr lang="nb-NO" sz="1200" kern="1200" dirty="0">
                <a:solidFill>
                  <a:schemeClr val="tx1"/>
                </a:solidFill>
                <a:effectLst/>
                <a:latin typeface="Oslo Sans" panose="020B0604020202020204" charset="0"/>
                <a:ea typeface="+mn-ea"/>
                <a:cs typeface="+mn-cs"/>
              </a:rPr>
              <a:t> </a:t>
            </a:r>
          </a:p>
          <a:p>
            <a:r>
              <a:rPr lang="en-GB" sz="1200" b="1" kern="1200" dirty="0">
                <a:solidFill>
                  <a:schemeClr val="tx1"/>
                </a:solidFill>
                <a:effectLst/>
                <a:latin typeface="Oslo Sans" panose="020B0604020202020204" charset="0"/>
                <a:ea typeface="+mn-ea"/>
                <a:cs typeface="+mn-cs"/>
              </a:rPr>
              <a:t>How Do You Know if Someone Wants to Have Sex with You? </a:t>
            </a:r>
            <a:r>
              <a:rPr lang="nb-NO" sz="1200" b="1" kern="1200" dirty="0">
                <a:solidFill>
                  <a:schemeClr val="tx1"/>
                </a:solidFill>
                <a:effectLst/>
                <a:latin typeface="Oslo Sans" panose="020B0604020202020204" charset="0"/>
                <a:ea typeface="+mn-ea"/>
                <a:cs typeface="+mn-cs"/>
              </a:rPr>
              <a:t>(3:07 minutter)</a:t>
            </a:r>
            <a:endParaRPr lang="nb-NO" sz="1200" kern="1200" dirty="0">
              <a:solidFill>
                <a:schemeClr val="tx1"/>
              </a:solidFill>
              <a:effectLst/>
              <a:latin typeface="Oslo Sans" panose="020B0604020202020204" charset="0"/>
              <a:ea typeface="+mn-ea"/>
              <a:cs typeface="+mn-cs"/>
            </a:endParaRPr>
          </a:p>
          <a:p>
            <a:r>
              <a:rPr lang="nb-NO" sz="1200" b="1" kern="1200" dirty="0">
                <a:solidFill>
                  <a:schemeClr val="tx1"/>
                </a:solidFill>
                <a:effectLst/>
                <a:latin typeface="Oslo Sans" panose="020B0604020202020204" charset="0"/>
                <a:ea typeface="+mn-ea"/>
                <a:cs typeface="+mn-cs"/>
              </a:rPr>
              <a:t>Til lærer: </a:t>
            </a:r>
            <a:r>
              <a:rPr lang="nb-NO" sz="1200" kern="1200" dirty="0">
                <a:solidFill>
                  <a:schemeClr val="tx1"/>
                </a:solidFill>
                <a:effectLst/>
                <a:latin typeface="Oslo Sans" panose="020B0604020202020204" charset="0"/>
                <a:ea typeface="+mn-ea"/>
                <a:cs typeface="+mn-cs"/>
              </a:rPr>
              <a:t>Forklar at dette er en film om samtykke og at det engelske ordet for samtykke er </a:t>
            </a:r>
            <a:r>
              <a:rPr lang="nb-NO" sz="1200" i="1" kern="1200" dirty="0" err="1">
                <a:solidFill>
                  <a:schemeClr val="tx1"/>
                </a:solidFill>
                <a:effectLst/>
                <a:latin typeface="Oslo Sans" panose="020B0604020202020204" charset="0"/>
                <a:ea typeface="+mn-ea"/>
                <a:cs typeface="+mn-cs"/>
              </a:rPr>
              <a:t>consent</a:t>
            </a:r>
            <a:r>
              <a:rPr lang="nb-NO" sz="1200" kern="1200" dirty="0">
                <a:solidFill>
                  <a:schemeClr val="tx1"/>
                </a:solidFill>
                <a:effectLst/>
                <a:latin typeface="Oslo Sans" panose="020B0604020202020204" charset="0"/>
                <a:ea typeface="+mn-ea"/>
                <a:cs typeface="+mn-cs"/>
              </a:rPr>
              <a:t>. Filmen tar opp fem punkter som handler om samtykke. Drøft i fellesskap eller del elevene i grupper som drøfter hvordan disse punktene har betydning for et reelt samtykke. </a:t>
            </a:r>
          </a:p>
          <a:p>
            <a:endParaRPr lang="nb-NO" sz="1200" kern="1200" dirty="0">
              <a:solidFill>
                <a:schemeClr val="tx1"/>
              </a:solidFill>
              <a:effectLst/>
              <a:latin typeface="Oslo Sans Office" panose="02000000000000000000" pitchFamily="2" charset="0"/>
            </a:endParaRPr>
          </a:p>
          <a:p>
            <a:r>
              <a:rPr lang="nb-NO" sz="1200" kern="1200" dirty="0">
                <a:solidFill>
                  <a:schemeClr val="tx1"/>
                </a:solidFill>
                <a:effectLst/>
                <a:latin typeface="Oslo Sans Office" panose="02000000000000000000" pitchFamily="2" charset="0"/>
                <a:ea typeface="+mn-ea"/>
                <a:cs typeface="+mn-cs"/>
              </a:rPr>
              <a:t> </a:t>
            </a:r>
          </a:p>
          <a:p>
            <a:r>
              <a:rPr lang="nb-NO" sz="1200" kern="1200" dirty="0">
                <a:solidFill>
                  <a:schemeClr val="tx1"/>
                </a:solidFill>
                <a:effectLst/>
                <a:latin typeface="Oslo Sans Office" panose="02000000000000000000" pitchFamily="2" charset="0"/>
                <a:ea typeface="+mn-ea"/>
                <a:cs typeface="+mn-cs"/>
              </a:rPr>
              <a:t> </a:t>
            </a:r>
          </a:p>
          <a:p>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3</a:t>
            </a:fld>
            <a:endParaRPr lang="nb-NO"/>
          </a:p>
        </p:txBody>
      </p:sp>
    </p:spTree>
    <p:extLst>
      <p:ext uri="{BB962C8B-B14F-4D97-AF65-F5344CB8AC3E}">
        <p14:creationId xmlns:p14="http://schemas.microsoft.com/office/powerpoint/2010/main" val="994401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Oslo Sans Office" panose="02000000000000000000" pitchFamily="2" charset="0"/>
                <a:ea typeface="+mn-ea"/>
                <a:cs typeface="+mn-cs"/>
              </a:rPr>
              <a:t>Tema:</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Grensesetting knyttet til mangfold og ulike normer om sex</a:t>
            </a:r>
            <a:endParaRPr lang="nb-NO" sz="1200" b="1" kern="1200" dirty="0">
              <a:solidFill>
                <a:schemeClr val="tx1"/>
              </a:solidFill>
              <a:effectLst/>
              <a:latin typeface="Oslo Sans Office" panose="02000000000000000000" pitchFamily="2" charset="0"/>
              <a:ea typeface="+mn-ea"/>
              <a:cs typeface="+mn-cs"/>
            </a:endParaRPr>
          </a:p>
          <a:p>
            <a:r>
              <a:rPr lang="nb-NO" sz="1200" b="1" kern="1200" dirty="0">
                <a:solidFill>
                  <a:schemeClr val="tx1"/>
                </a:solidFill>
                <a:effectLst/>
                <a:latin typeface="Oslo Sans Office" panose="02000000000000000000" pitchFamily="2" charset="0"/>
                <a:ea typeface="+mn-ea"/>
                <a:cs typeface="+mn-cs"/>
              </a:rPr>
              <a:t>Mål for øvelsen: </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Elevene skal reflektere over normer, forventninger om å ha sex eller å avstå fra sex</a:t>
            </a:r>
          </a:p>
          <a:p>
            <a:r>
              <a:rPr lang="nb-NO" sz="1200" b="1" kern="1200" dirty="0">
                <a:solidFill>
                  <a:schemeClr val="tx1"/>
                </a:solidFill>
                <a:effectLst/>
                <a:latin typeface="Oslo Sans Office" panose="02000000000000000000" pitchFamily="2" charset="0"/>
                <a:ea typeface="+mn-ea"/>
                <a:cs typeface="+mn-cs"/>
              </a:rPr>
              <a:t>Estimert tidsbruk:</a:t>
            </a:r>
            <a:r>
              <a:rPr lang="nb-NO" sz="1200" kern="1200" dirty="0">
                <a:solidFill>
                  <a:schemeClr val="tx1"/>
                </a:solidFill>
                <a:effectLst/>
                <a:latin typeface="Oslo Sans Office" panose="02000000000000000000" pitchFamily="2" charset="0"/>
                <a:ea typeface="+mn-ea"/>
                <a:cs typeface="+mn-cs"/>
              </a:rPr>
              <a:t> </a:t>
            </a:r>
          </a:p>
          <a:p>
            <a:r>
              <a:rPr lang="nb-NO" sz="1200" kern="1200" dirty="0">
                <a:solidFill>
                  <a:schemeClr val="tx1"/>
                </a:solidFill>
                <a:effectLst/>
                <a:latin typeface="Oslo Sans Office" panose="02000000000000000000" pitchFamily="2" charset="0"/>
                <a:ea typeface="+mn-ea"/>
                <a:cs typeface="+mn-cs"/>
              </a:rPr>
              <a:t>30 minutter</a:t>
            </a:r>
          </a:p>
          <a:p>
            <a:r>
              <a:rPr lang="nb-NO" sz="1200" b="1" kern="1200" dirty="0">
                <a:solidFill>
                  <a:schemeClr val="tx1"/>
                </a:solidFill>
                <a:effectLst/>
                <a:latin typeface="Oslo Sans Office" panose="02000000000000000000" pitchFamily="2" charset="0"/>
                <a:ea typeface="+mn-ea"/>
                <a:cs typeface="+mn-cs"/>
              </a:rPr>
              <a:t>Forberedelse og utstyr:</a:t>
            </a:r>
            <a:r>
              <a:rPr lang="nb-NO" sz="1200" kern="1200" dirty="0">
                <a:solidFill>
                  <a:schemeClr val="tx1"/>
                </a:solidFill>
                <a:effectLst/>
                <a:latin typeface="Oslo Sans Office" panose="02000000000000000000" pitchFamily="2" charset="0"/>
                <a:ea typeface="+mn-ea"/>
                <a:cs typeface="+mn-cs"/>
              </a:rPr>
              <a:t> </a:t>
            </a:r>
          </a:p>
          <a:p>
            <a:r>
              <a:rPr lang="nb-NO" sz="1200" kern="1200" dirty="0">
                <a:solidFill>
                  <a:schemeClr val="tx1"/>
                </a:solidFill>
                <a:effectLst/>
                <a:latin typeface="Oslo Sans Office" panose="02000000000000000000" pitchFamily="2" charset="0"/>
                <a:ea typeface="+mn-ea"/>
                <a:cs typeface="+mn-cs"/>
              </a:rPr>
              <a:t>Skriv ut teksten "Sex før ekteskap?" av </a:t>
            </a:r>
            <a:r>
              <a:rPr lang="nb-NO" sz="1200" kern="1200" dirty="0" err="1">
                <a:solidFill>
                  <a:schemeClr val="tx1"/>
                </a:solidFill>
                <a:effectLst/>
                <a:latin typeface="Oslo Sans Office" panose="02000000000000000000" pitchFamily="2" charset="0"/>
                <a:ea typeface="+mn-ea"/>
                <a:cs typeface="+mn-cs"/>
              </a:rPr>
              <a:t>Tamina</a:t>
            </a:r>
            <a:r>
              <a:rPr lang="nb-NO" sz="1200" kern="1200" dirty="0">
                <a:solidFill>
                  <a:schemeClr val="tx1"/>
                </a:solidFill>
                <a:effectLst/>
                <a:latin typeface="Oslo Sans Office" panose="02000000000000000000" pitchFamily="2" charset="0"/>
                <a:ea typeface="+mn-ea"/>
                <a:cs typeface="+mn-cs"/>
              </a:rPr>
              <a:t> </a:t>
            </a:r>
            <a:r>
              <a:rPr lang="nb-NO" sz="1200" kern="1200" dirty="0" err="1">
                <a:solidFill>
                  <a:schemeClr val="tx1"/>
                </a:solidFill>
                <a:effectLst/>
                <a:latin typeface="Oslo Sans Office" panose="02000000000000000000" pitchFamily="2" charset="0"/>
                <a:ea typeface="+mn-ea"/>
                <a:cs typeface="+mn-cs"/>
              </a:rPr>
              <a:t>Sheriffdeen</a:t>
            </a:r>
            <a:r>
              <a:rPr lang="nb-NO" sz="1200" kern="1200" dirty="0">
                <a:solidFill>
                  <a:schemeClr val="tx1"/>
                </a:solidFill>
                <a:effectLst/>
                <a:latin typeface="Oslo Sans Office" panose="02000000000000000000" pitchFamily="2" charset="0"/>
                <a:ea typeface="+mn-ea"/>
                <a:cs typeface="+mn-cs"/>
              </a:rPr>
              <a:t> </a:t>
            </a:r>
            <a:r>
              <a:rPr lang="nb-NO" sz="1200" kern="1200" dirty="0" err="1">
                <a:solidFill>
                  <a:schemeClr val="tx1"/>
                </a:solidFill>
                <a:effectLst/>
                <a:latin typeface="Oslo Sans Office" panose="02000000000000000000" pitchFamily="2" charset="0"/>
                <a:ea typeface="+mn-ea"/>
                <a:cs typeface="+mn-cs"/>
              </a:rPr>
              <a:t>Rauf</a:t>
            </a:r>
            <a:r>
              <a:rPr lang="nb-NO" sz="1200" kern="1200" dirty="0">
                <a:solidFill>
                  <a:schemeClr val="tx1"/>
                </a:solidFill>
                <a:effectLst/>
                <a:latin typeface="Oslo Sans Office" panose="02000000000000000000" pitchFamily="2" charset="0"/>
                <a:ea typeface="+mn-ea"/>
                <a:cs typeface="+mn-cs"/>
              </a:rPr>
              <a:t>, slik at den kan deles ut til alle. Teksten finnes</a:t>
            </a:r>
            <a:r>
              <a:rPr lang="nb-NO" sz="1200" kern="1200" baseline="0" dirty="0">
                <a:solidFill>
                  <a:schemeClr val="tx1"/>
                </a:solidFill>
                <a:effectLst/>
                <a:latin typeface="Oslo Sans Office" panose="02000000000000000000" pitchFamily="2" charset="0"/>
                <a:ea typeface="+mn-ea"/>
                <a:cs typeface="+mn-cs"/>
              </a:rPr>
              <a:t> i heftet om seksualitet og grensesetting. </a:t>
            </a:r>
            <a:endParaRPr lang="nb-NO" sz="1200" kern="1200" dirty="0">
              <a:solidFill>
                <a:schemeClr val="tx1"/>
              </a:solidFill>
              <a:effectLst/>
              <a:latin typeface="Oslo Sans Office" panose="02000000000000000000" pitchFamily="2" charset="0"/>
              <a:ea typeface="+mn-ea"/>
              <a:cs typeface="+mn-cs"/>
            </a:endParaRPr>
          </a:p>
          <a:p>
            <a:endParaRPr lang="nb-NO" sz="1200" b="1" kern="1200" dirty="0">
              <a:solidFill>
                <a:schemeClr val="tx1"/>
              </a:solidFill>
              <a:effectLst/>
              <a:latin typeface="Oslo Sans Office" panose="02000000000000000000" pitchFamily="2" charset="0"/>
              <a:ea typeface="+mn-ea"/>
              <a:cs typeface="+mn-cs"/>
            </a:endParaRPr>
          </a:p>
          <a:p>
            <a:r>
              <a:rPr lang="nb-NO" sz="1200" b="1" kern="1200" dirty="0">
                <a:solidFill>
                  <a:schemeClr val="tx1"/>
                </a:solidFill>
                <a:effectLst/>
                <a:latin typeface="Oslo Sans Office" panose="02000000000000000000" pitchFamily="2" charset="0"/>
                <a:ea typeface="+mn-ea"/>
                <a:cs typeface="+mn-cs"/>
              </a:rPr>
              <a:t>Beskrivelse av øvelsen:</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a:rPr>
              <a:t>Del elevene i små grupper. Les teksten høyt for elevene, mens de selv har teksten foran seg</a:t>
            </a:r>
            <a:r>
              <a:rPr lang="nb-NO" sz="1200" kern="1200" baseline="0" dirty="0">
                <a:solidFill>
                  <a:schemeClr val="tx1"/>
                </a:solidFill>
                <a:effectLst/>
                <a:latin typeface="Oslo Sans Office"/>
              </a:rPr>
              <a:t> eller be hver enkelt elev leste teksten selv.</a:t>
            </a:r>
            <a:r>
              <a:rPr lang="nb-NO" dirty="0">
                <a:latin typeface="Oslo Sans Office"/>
              </a:rPr>
              <a:t> </a:t>
            </a:r>
            <a:endParaRPr lang="nb-NO" sz="1200" u="sng" kern="1200" dirty="0">
              <a:solidFill>
                <a:schemeClr val="tx1"/>
              </a:solidFill>
              <a:effectLst/>
              <a:latin typeface="Oslo Sans Office" panose="02000000000000000000" pitchFamily="2" charset="0"/>
            </a:endParaRPr>
          </a:p>
          <a:p>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30</a:t>
            </a:fld>
            <a:endParaRPr lang="nb-NO"/>
          </a:p>
        </p:txBody>
      </p:sp>
    </p:spTree>
    <p:extLst>
      <p:ext uri="{BB962C8B-B14F-4D97-AF65-F5344CB8AC3E}">
        <p14:creationId xmlns:p14="http://schemas.microsoft.com/office/powerpoint/2010/main" val="3797937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Oslo Sans Office" panose="02000000000000000000" pitchFamily="2" charset="0"/>
                <a:ea typeface="+mn-ea"/>
                <a:cs typeface="+mn-cs"/>
              </a:rPr>
              <a:t>Beskrivelse av øvelsen: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Oslo Sans Office" panose="02000000000000000000" pitchFamily="2" charset="0"/>
                <a:ea typeface="+mn-ea"/>
                <a:cs typeface="+mn-cs"/>
              </a:rPr>
              <a:t>Be elevene reflektere sammen i gruppene, før de deler sine refleksjoner i plenum. </a:t>
            </a:r>
          </a:p>
          <a:p>
            <a:endParaRPr lang="nb-NO" dirty="0"/>
          </a:p>
        </p:txBody>
      </p:sp>
      <p:sp>
        <p:nvSpPr>
          <p:cNvPr id="4" name="Plassholder for lysbildenummer 3"/>
          <p:cNvSpPr>
            <a:spLocks noGrp="1"/>
          </p:cNvSpPr>
          <p:nvPr>
            <p:ph type="sldNum" sz="quarter" idx="10"/>
          </p:nvPr>
        </p:nvSpPr>
        <p:spPr/>
        <p:txBody>
          <a:bodyPr/>
          <a:lstStyle/>
          <a:p>
            <a:fld id="{7DA70C78-173F-D64A-A73A-E7995BB9F680}" type="slidenum">
              <a:rPr lang="nb-NO" smtClean="0"/>
              <a:t>31</a:t>
            </a:fld>
            <a:endParaRPr lang="nb-NO"/>
          </a:p>
        </p:txBody>
      </p:sp>
    </p:spTree>
    <p:extLst>
      <p:ext uri="{BB962C8B-B14F-4D97-AF65-F5344CB8AC3E}">
        <p14:creationId xmlns:p14="http://schemas.microsoft.com/office/powerpoint/2010/main" val="3027751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latin typeface="Oslo Sans Office" panose="02000000000000000000" pitchFamily="2" charset="0"/>
              </a:rPr>
              <a:t>Tips til lærer: </a:t>
            </a:r>
          </a:p>
          <a:p>
            <a:r>
              <a:rPr lang="nb-NO" dirty="0">
                <a:latin typeface="Oslo Sans Office" panose="02000000000000000000" pitchFamily="2" charset="0"/>
              </a:rPr>
              <a:t>Fortell elevene at dersom de har ting de lurer på eller ønsker å snakke med noen om, kan de ta kontakt med helsesykepleier, rådgiver, sosiallærer, miljøarbeider, kontaktlærer, faglærer eller anonymt ved å kontakte organisasjonene på lysbildet. </a:t>
            </a:r>
          </a:p>
          <a:p>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32</a:t>
            </a:fld>
            <a:endParaRPr lang="nb-NO"/>
          </a:p>
        </p:txBody>
      </p:sp>
    </p:spTree>
    <p:extLst>
      <p:ext uri="{BB962C8B-B14F-4D97-AF65-F5344CB8AC3E}">
        <p14:creationId xmlns:p14="http://schemas.microsoft.com/office/powerpoint/2010/main" val="346284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o" sz="1200" b="1" dirty="0">
                <a:solidFill>
                  <a:schemeClr val="dk1"/>
                </a:solidFill>
                <a:latin typeface="Oslo Sans Office" panose="02000000000000000000" pitchFamily="2" charset="0"/>
              </a:rPr>
              <a:t>Tema: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Sex, samtykke og grenser</a:t>
            </a:r>
            <a:endParaRPr lang="no" sz="1200" b="0" dirty="0">
              <a:solidFill>
                <a:schemeClr val="dk1"/>
              </a:solidFill>
              <a:latin typeface="Oslo Sans Office" panose="02000000000000000000" pitchFamily="2" charset="0"/>
            </a:endParaRPr>
          </a:p>
          <a:p>
            <a:r>
              <a:rPr lang="no" sz="1200" b="1" dirty="0">
                <a:solidFill>
                  <a:schemeClr val="dk1"/>
                </a:solidFill>
                <a:latin typeface="Oslo Sans Office" panose="02000000000000000000" pitchFamily="2" charset="0"/>
              </a:rPr>
              <a:t>Mål</a:t>
            </a:r>
            <a:r>
              <a:rPr lang="no" sz="1200" b="1" baseline="0" dirty="0">
                <a:solidFill>
                  <a:schemeClr val="dk1"/>
                </a:solidFill>
                <a:latin typeface="Oslo Sans Office" panose="02000000000000000000" pitchFamily="2" charset="0"/>
              </a:rPr>
              <a:t> for øvelsen: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Elevene skal reflektere over hva sex er og ikke er, og at hva vi oppfatter som sex kan variere.</a:t>
            </a:r>
            <a:endParaRPr lang="no" sz="1200" b="0" baseline="0" dirty="0">
              <a:solidFill>
                <a:schemeClr val="dk1"/>
              </a:solidFill>
              <a:latin typeface="Oslo Sans Office" panose="02000000000000000000" pitchFamily="2" charset="0"/>
            </a:endParaRPr>
          </a:p>
          <a:p>
            <a:r>
              <a:rPr lang="no" sz="1200" b="1" dirty="0">
                <a:solidFill>
                  <a:schemeClr val="dk1"/>
                </a:solidFill>
                <a:latin typeface="Oslo Sans Office" panose="02000000000000000000" pitchFamily="2" charset="0"/>
              </a:rPr>
              <a:t>Estimert</a:t>
            </a:r>
            <a:r>
              <a:rPr lang="no" sz="1200" b="1" baseline="0" dirty="0">
                <a:solidFill>
                  <a:schemeClr val="dk1"/>
                </a:solidFill>
                <a:latin typeface="Oslo Sans Office" panose="02000000000000000000" pitchFamily="2" charset="0"/>
              </a:rPr>
              <a:t> tidsbruk: </a:t>
            </a:r>
          </a:p>
          <a:p>
            <a:r>
              <a:rPr lang="no" sz="1200" b="0" baseline="0" dirty="0">
                <a:solidFill>
                  <a:schemeClr val="dk1"/>
                </a:solidFill>
                <a:latin typeface="Oslo Sans Office" panose="02000000000000000000" pitchFamily="2" charset="0"/>
              </a:rPr>
              <a:t>30-45 minutter</a:t>
            </a:r>
            <a:endParaRPr lang="no" sz="1200" b="0" dirty="0">
              <a:solidFill>
                <a:schemeClr val="dk1"/>
              </a:solidFill>
              <a:latin typeface="Oslo Sans Office" panose="02000000000000000000" pitchFamily="2" charset="0"/>
            </a:endParaRPr>
          </a:p>
          <a:p>
            <a:r>
              <a:rPr lang="no" sz="1200" b="1" dirty="0">
                <a:solidFill>
                  <a:schemeClr val="dk1"/>
                </a:solidFill>
                <a:latin typeface="Oslo Sans Office" panose="02000000000000000000" pitchFamily="2" charset="0"/>
              </a:rPr>
              <a:t>Forberedelser og utstyr:</a:t>
            </a:r>
            <a:r>
              <a:rPr lang="no" sz="1200" b="1" baseline="0" dirty="0">
                <a:solidFill>
                  <a:schemeClr val="dk1"/>
                </a:solidFill>
                <a:latin typeface="Oslo Sans Office" panose="02000000000000000000" pitchFamily="2" charset="0"/>
              </a:rPr>
              <a:t> </a:t>
            </a:r>
          </a:p>
          <a:p>
            <a:r>
              <a:rPr lang="no" sz="1200" b="0" baseline="0" dirty="0">
                <a:solidFill>
                  <a:schemeClr val="dk1"/>
                </a:solidFill>
                <a:latin typeface="Oslo Sans Office" panose="02000000000000000000" pitchFamily="2" charset="0"/>
              </a:rPr>
              <a:t>Prosjektor for å vise presentasjonen og A-3 ark som deles ut til elevgruppene</a:t>
            </a:r>
            <a:endParaRPr lang="no" sz="1200" b="0" dirty="0">
              <a:solidFill>
                <a:schemeClr val="dk1"/>
              </a:solidFill>
              <a:latin typeface="Oslo Sans Office" panose="02000000000000000000" pitchFamily="2" charset="0"/>
            </a:endParaRPr>
          </a:p>
          <a:p>
            <a:endParaRPr lang="no" sz="1200" b="1" dirty="0">
              <a:solidFill>
                <a:schemeClr val="dk1"/>
              </a:solidFill>
              <a:latin typeface="Oslo Sans Office" panose="02000000000000000000" pitchFamily="2" charset="0"/>
            </a:endParaRPr>
          </a:p>
          <a:p>
            <a:br>
              <a:rPr lang="no" sz="1200" dirty="0">
                <a:latin typeface="Oslo Sans Office" panose="02000000000000000000" pitchFamily="2" charset="0"/>
              </a:rPr>
            </a:br>
            <a:endParaRPr lang="no" sz="1200" dirty="0">
              <a:solidFill>
                <a:schemeClr val="dk1"/>
              </a:solidFill>
              <a:latin typeface="Oslo Sans Office" panose="02000000000000000000" pitchFamily="2" charset="0"/>
            </a:endParaRPr>
          </a:p>
          <a:p>
            <a:pPr marL="0" lvl="0" indent="0" algn="l" rtl="0">
              <a:spcBef>
                <a:spcPts val="0"/>
              </a:spcBef>
              <a:spcAft>
                <a:spcPts val="0"/>
              </a:spcAft>
              <a:buClr>
                <a:schemeClr val="dk1"/>
              </a:buClr>
              <a:buSzPts val="1100"/>
              <a:buFont typeface="Arial"/>
              <a:buNone/>
            </a:pPr>
            <a:endParaRPr lang="nb-NO" sz="1200" dirty="0">
              <a:solidFill>
                <a:schemeClr val="dk1"/>
              </a:solidFill>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2050A1DA-CB90-4C49-BBDB-99A4287B0A3A}" type="slidenum">
              <a:rPr lang="nb-NO" smtClean="0"/>
              <a:t>4</a:t>
            </a:fld>
            <a:endParaRPr lang="nb-NO"/>
          </a:p>
        </p:txBody>
      </p:sp>
    </p:spTree>
    <p:extLst>
      <p:ext uri="{BB962C8B-B14F-4D97-AF65-F5344CB8AC3E}">
        <p14:creationId xmlns:p14="http://schemas.microsoft.com/office/powerpoint/2010/main" val="228802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endParaRPr lang="nb-NO" b="1" baseline="0" dirty="0">
              <a:solidFill>
                <a:srgbClr val="000000"/>
              </a:solidFill>
              <a:latin typeface="Oslo Sans Office" panose="02000000000000000000" pitchFamily="2" charset="0"/>
              <a:ea typeface="Calibri"/>
              <a:cs typeface="Calibri"/>
              <a:sym typeface="Calibri"/>
            </a:endParaRPr>
          </a:p>
          <a:p>
            <a:pPr>
              <a:defRPr/>
            </a:pPr>
            <a:r>
              <a:rPr lang="nb-NO" dirty="0">
                <a:solidFill>
                  <a:srgbClr val="000000"/>
                </a:solidFill>
                <a:latin typeface="Oslo Sans Office"/>
                <a:ea typeface="Calibri"/>
                <a:cs typeface="Calibri"/>
                <a:sym typeface="Calibri"/>
              </a:rPr>
              <a:t>Snakk med elevene om at hva som oppleves seksuelt</a:t>
            </a:r>
            <a:r>
              <a:rPr lang="nb-NO" baseline="0" dirty="0">
                <a:solidFill>
                  <a:srgbClr val="000000"/>
                </a:solidFill>
                <a:latin typeface="Oslo Sans Office"/>
                <a:ea typeface="Calibri"/>
                <a:cs typeface="Calibri"/>
                <a:sym typeface="Calibri"/>
              </a:rPr>
              <a:t> kan variere fra person til person og for en og samme person i ulike situasjoner. F. eks</a:t>
            </a:r>
            <a:r>
              <a:rPr lang="nb-NO" dirty="0">
                <a:solidFill>
                  <a:srgbClr val="000000"/>
                </a:solidFill>
                <a:latin typeface="Oslo Sans Office"/>
                <a:ea typeface="Calibri"/>
                <a:cs typeface="Calibri"/>
                <a:sym typeface="Calibri"/>
              </a:rPr>
              <a:t>.</a:t>
            </a:r>
            <a:r>
              <a:rPr lang="nb-NO" baseline="0" dirty="0">
                <a:solidFill>
                  <a:srgbClr val="000000"/>
                </a:solidFill>
                <a:latin typeface="Oslo Sans Office"/>
                <a:ea typeface="Calibri"/>
                <a:cs typeface="Calibri"/>
                <a:sym typeface="Calibri"/>
              </a:rPr>
              <a:t> vil kanskje noen føle at det å stryke en annen på kroppen mens den andre </a:t>
            </a:r>
            <a:r>
              <a:rPr lang="nb-NO" dirty="0">
                <a:solidFill>
                  <a:srgbClr val="000000"/>
                </a:solidFill>
                <a:latin typeface="Oslo Sans Office"/>
                <a:ea typeface="Calibri"/>
                <a:cs typeface="Calibri"/>
                <a:sym typeface="Calibri"/>
              </a:rPr>
              <a:t>er</a:t>
            </a:r>
            <a:r>
              <a:rPr lang="nb-NO" baseline="0" dirty="0">
                <a:solidFill>
                  <a:srgbClr val="000000"/>
                </a:solidFill>
                <a:latin typeface="Oslo Sans Office"/>
                <a:ea typeface="Calibri"/>
                <a:cs typeface="Calibri"/>
                <a:sym typeface="Calibri"/>
              </a:rPr>
              <a:t> naken ikke er sex, mens andre opplever det som sex.</a:t>
            </a:r>
            <a:r>
              <a:rPr lang="nb-NO" dirty="0">
                <a:solidFill>
                  <a:srgbClr val="000000"/>
                </a:solidFill>
                <a:latin typeface="Oslo Sans Office"/>
                <a:ea typeface="Calibri"/>
                <a:cs typeface="Calibri"/>
                <a:sym typeface="Calibri"/>
              </a:rPr>
              <a:t> </a:t>
            </a:r>
            <a:endParaRPr lang="nb-NO" baseline="0" dirty="0">
              <a:solidFill>
                <a:srgbClr val="000000"/>
              </a:solidFill>
              <a:latin typeface="Oslo Sans Office" panose="02000000000000000000" pitchFamily="2"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solidFill>
                <a:srgbClr val="000000"/>
              </a:solidFill>
              <a:latin typeface="Oslo Sans Office" panose="02000000000000000000" pitchFamily="2"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solidFill>
                  <a:srgbClr val="000000"/>
                </a:solidFill>
                <a:latin typeface="Oslo Sans Office" panose="02000000000000000000" pitchFamily="2" charset="0"/>
                <a:ea typeface="Calibri"/>
                <a:cs typeface="Calibri"/>
                <a:sym typeface="Calibri"/>
              </a:rPr>
              <a:t>Be elevene skrive flere liknende eksempler som på lysark 2/4 anonymt på lapper. Læreren samler inn lappene og skriver opp det som står på dem på tavlen og supplerer hvis elevenes eksempler ikke er utfyllende nok. </a:t>
            </a:r>
          </a:p>
          <a:p>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5</a:t>
            </a:fld>
            <a:endParaRPr lang="nb-NO"/>
          </a:p>
        </p:txBody>
      </p:sp>
    </p:spTree>
    <p:extLst>
      <p:ext uri="{BB962C8B-B14F-4D97-AF65-F5344CB8AC3E}">
        <p14:creationId xmlns:p14="http://schemas.microsoft.com/office/powerpoint/2010/main" val="392348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endParaRPr lang="nb-NO" b="1" baseline="0" dirty="0">
              <a:solidFill>
                <a:srgbClr val="000000"/>
              </a:solidFill>
              <a:latin typeface="Oslo Sans Office" panose="02000000000000000000" pitchFamily="2"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dk1"/>
                </a:solidFill>
                <a:latin typeface="Oslo Sans Office" panose="02000000000000000000" pitchFamily="2" charset="0"/>
              </a:rPr>
              <a:t>Del elevene i grupper på rundt fire personer, og gi dem et blankt A3-ark hvor de skal skrive “sex” på den ene enden av arket  og “ikke sex” på den andre enden (slik</a:t>
            </a:r>
            <a:r>
              <a:rPr lang="nb-NO" sz="1200" baseline="0" dirty="0">
                <a:solidFill>
                  <a:schemeClr val="dk1"/>
                </a:solidFill>
                <a:latin typeface="Oslo Sans Office" panose="02000000000000000000" pitchFamily="2" charset="0"/>
              </a:rPr>
              <a:t> som på </a:t>
            </a:r>
            <a:r>
              <a:rPr lang="nb-NO" sz="1200" dirty="0">
                <a:solidFill>
                  <a:schemeClr val="dk1"/>
                </a:solidFill>
                <a:latin typeface="Oslo Sans Office" panose="02000000000000000000" pitchFamily="2" charset="0"/>
              </a:rPr>
              <a:t>lysbilde). Be elevene tegne en linje på arket mellom “sex” og “ikke sex”</a:t>
            </a:r>
            <a:r>
              <a:rPr lang="nb-NO" sz="1200" dirty="0">
                <a:latin typeface="Oslo Sans Office" panose="02000000000000000000" pitchFamily="2" charset="0"/>
                <a:ea typeface="Arial"/>
                <a:cs typeface="Arial"/>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latin typeface="Oslo Sans Office" panose="02000000000000000000" pitchFamily="2" charset="0"/>
              <a:ea typeface="Arial"/>
              <a:cs typeface="Arial"/>
              <a:sym typeface="Arial"/>
            </a:endParaRPr>
          </a:p>
          <a:p>
            <a:r>
              <a:rPr lang="nb-NO" dirty="0">
                <a:latin typeface="Oslo Sans Office"/>
              </a:rPr>
              <a:t>Be elevene</a:t>
            </a:r>
            <a:r>
              <a:rPr lang="nb-NO" baseline="0" dirty="0">
                <a:latin typeface="Oslo Sans Office"/>
              </a:rPr>
              <a:t> samtale og plassere alle handlingene som står på bildet og på tavlen på linjen på A3-arket der de synes de passer. Gi dem 15 minutter til å skrive på arket hvilke av disse handlingene de synes er sex, hvilke de ikke synes er det og eventuelt hvilke handlinger de tenker på som midt </a:t>
            </a:r>
            <a:r>
              <a:rPr lang="nb-NO" dirty="0">
                <a:latin typeface="Oslo Sans Office"/>
              </a:rPr>
              <a:t>imellom</a:t>
            </a:r>
            <a:r>
              <a:rPr lang="nb-NO" baseline="0" dirty="0">
                <a:latin typeface="Oslo Sans Office"/>
              </a:rPr>
              <a:t>.</a:t>
            </a:r>
            <a:r>
              <a:rPr lang="nb-NO" dirty="0">
                <a:latin typeface="Oslo Sans Office"/>
              </a:rPr>
              <a:t> </a:t>
            </a:r>
            <a:r>
              <a:rPr lang="nb-NO" baseline="0" dirty="0">
                <a:latin typeface="Oslo Sans Office"/>
              </a:rPr>
              <a:t>Læreren lager tilsvarende linje på tavlen og spør elevene hvor de har plassert ulike handlinger.</a:t>
            </a:r>
            <a:r>
              <a:rPr lang="nb-NO" dirty="0">
                <a:latin typeface="Oslo Sans Office"/>
              </a:rPr>
              <a:t> </a:t>
            </a:r>
            <a:endParaRPr lang="nb-NO" sz="1200" baseline="0" dirty="0">
              <a:solidFill>
                <a:schemeClr val="dk1"/>
              </a:solidFill>
              <a:latin typeface="Oslo Sans Office"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latin typeface="Oslo Sans Office" panose="02000000000000000000" pitchFamily="2" charset="0"/>
              <a:ea typeface="Arial"/>
              <a:cs typeface="Arial"/>
              <a:sym typeface="Arial"/>
            </a:endParaRPr>
          </a:p>
          <a:p>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6</a:t>
            </a:fld>
            <a:endParaRPr lang="nb-NO"/>
          </a:p>
        </p:txBody>
      </p:sp>
    </p:spTree>
    <p:extLst>
      <p:ext uri="{BB962C8B-B14F-4D97-AF65-F5344CB8AC3E}">
        <p14:creationId xmlns:p14="http://schemas.microsoft.com/office/powerpoint/2010/main" val="2903423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endParaRPr lang="nb-NO" b="1" baseline="0" dirty="0">
              <a:solidFill>
                <a:srgbClr val="000000"/>
              </a:solidFill>
              <a:latin typeface="Oslo Sans Office" panose="02000000000000000000" pitchFamily="2" charset="0"/>
              <a:ea typeface="Calibri"/>
              <a:cs typeface="Calibri"/>
              <a:sym typeface="Calibri"/>
            </a:endParaRPr>
          </a:p>
          <a:p>
            <a:pPr marL="0" lvl="0" indent="0" algn="l" rtl="0">
              <a:spcBef>
                <a:spcPts val="0"/>
              </a:spcBef>
              <a:spcAft>
                <a:spcPts val="0"/>
              </a:spcAft>
              <a:buNone/>
            </a:pPr>
            <a:r>
              <a:rPr lang="nb-NO" sz="1200" dirty="0">
                <a:solidFill>
                  <a:schemeClr val="dk1"/>
                </a:solidFill>
                <a:latin typeface="Oslo Sans Office" panose="02000000000000000000" pitchFamily="2" charset="0"/>
              </a:rPr>
              <a:t>Diskuter refleksjonsspørsmålene med elevene. </a:t>
            </a:r>
          </a:p>
          <a:p>
            <a:pPr marL="0" lvl="0" indent="0" algn="l" rtl="0">
              <a:spcBef>
                <a:spcPts val="0"/>
              </a:spcBef>
              <a:spcAft>
                <a:spcPts val="0"/>
              </a:spcAft>
              <a:buNone/>
            </a:pPr>
            <a:br>
              <a:rPr lang="nb-NO" sz="1200" dirty="0">
                <a:solidFill>
                  <a:schemeClr val="dk1"/>
                </a:solidFill>
                <a:latin typeface="Oslo Sans Office" panose="02000000000000000000" pitchFamily="2" charset="0"/>
              </a:rPr>
            </a:br>
            <a:br>
              <a:rPr lang="nb-NO" sz="1200" dirty="0">
                <a:solidFill>
                  <a:schemeClr val="dk1"/>
                </a:solidFill>
                <a:latin typeface="Oslo Sans Office" panose="02000000000000000000" pitchFamily="2" charset="0"/>
              </a:rPr>
            </a:br>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7</a:t>
            </a:fld>
            <a:endParaRPr lang="nb-NO"/>
          </a:p>
        </p:txBody>
      </p:sp>
    </p:spTree>
    <p:extLst>
      <p:ext uri="{BB962C8B-B14F-4D97-AF65-F5344CB8AC3E}">
        <p14:creationId xmlns:p14="http://schemas.microsoft.com/office/powerpoint/2010/main" val="3830330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Oslo Sans Office" panose="02000000000000000000" pitchFamily="2" charset="0"/>
                <a:ea typeface="+mn-ea"/>
                <a:cs typeface="+mn-cs"/>
              </a:rPr>
              <a:t>Tema: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Kjønnsroller, samtykke og overgrep</a:t>
            </a:r>
          </a:p>
          <a:p>
            <a:r>
              <a:rPr lang="nb-NO" sz="1200" b="1" kern="1200" dirty="0">
                <a:solidFill>
                  <a:schemeClr val="tx1"/>
                </a:solidFill>
                <a:effectLst/>
                <a:latin typeface="Oslo Sans Office" panose="02000000000000000000" pitchFamily="2" charset="0"/>
                <a:ea typeface="+mn-ea"/>
                <a:cs typeface="+mn-cs"/>
              </a:rPr>
              <a:t>Mål for øvelsen: </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Elevene skal utforske å ta andres perspektiv, bli kjent med lovverk knyttet til seksuelle overgrep og reflektere over kjønnsroller, grenser og samtykke.</a:t>
            </a:r>
          </a:p>
          <a:p>
            <a:r>
              <a:rPr lang="nb-NO" sz="1200" b="1" kern="1200" dirty="0">
                <a:solidFill>
                  <a:schemeClr val="tx1"/>
                </a:solidFill>
                <a:effectLst/>
                <a:latin typeface="Oslo Sans Office" panose="02000000000000000000" pitchFamily="2" charset="0"/>
                <a:ea typeface="+mn-ea"/>
                <a:cs typeface="+mn-cs"/>
              </a:rPr>
              <a:t>Estimert tidsbruk:</a:t>
            </a:r>
            <a:r>
              <a:rPr lang="nb-NO" sz="1200" kern="1200" dirty="0">
                <a:solidFill>
                  <a:schemeClr val="tx1"/>
                </a:solidFill>
                <a:effectLst/>
                <a:latin typeface="Oslo Sans Office" panose="02000000000000000000" pitchFamily="2" charset="0"/>
                <a:ea typeface="+mn-ea"/>
                <a:cs typeface="+mn-cs"/>
              </a:rPr>
              <a:t> </a:t>
            </a:r>
          </a:p>
          <a:p>
            <a:r>
              <a:rPr lang="nb-NO" sz="1200" kern="1200" dirty="0">
                <a:solidFill>
                  <a:schemeClr val="tx1"/>
                </a:solidFill>
                <a:effectLst/>
                <a:latin typeface="Oslo Sans Office" panose="02000000000000000000" pitchFamily="2" charset="0"/>
                <a:ea typeface="+mn-ea"/>
                <a:cs typeface="+mn-cs"/>
              </a:rPr>
              <a:t>45 minutter </a:t>
            </a:r>
          </a:p>
          <a:p>
            <a:r>
              <a:rPr lang="nb-NO" sz="1200" b="1" kern="1200" dirty="0">
                <a:solidFill>
                  <a:schemeClr val="tx1"/>
                </a:solidFill>
                <a:effectLst/>
                <a:latin typeface="Oslo Sans Office" panose="02000000000000000000" pitchFamily="2" charset="0"/>
                <a:ea typeface="+mn-ea"/>
                <a:cs typeface="+mn-cs"/>
              </a:rPr>
              <a:t>Forberedelse og utstyr:</a:t>
            </a:r>
            <a:r>
              <a:rPr lang="nb-NO" sz="1200" kern="1200" dirty="0">
                <a:solidFill>
                  <a:schemeClr val="tx1"/>
                </a:solidFill>
                <a:effectLst/>
                <a:latin typeface="Oslo Sans Office" panose="02000000000000000000" pitchFamily="2" charset="0"/>
                <a:ea typeface="+mn-ea"/>
                <a:cs typeface="+mn-cs"/>
              </a:rPr>
              <a:t> </a:t>
            </a:r>
          </a:p>
          <a:p>
            <a:r>
              <a:rPr lang="nb-NO" sz="1200" kern="1200" dirty="0">
                <a:solidFill>
                  <a:schemeClr val="tx1"/>
                </a:solidFill>
                <a:effectLst/>
                <a:latin typeface="Oslo Sans Office" panose="02000000000000000000" pitchFamily="2" charset="0"/>
                <a:ea typeface="+mn-ea"/>
                <a:cs typeface="+mn-cs"/>
              </a:rPr>
              <a:t>Skriv ut </a:t>
            </a:r>
            <a:r>
              <a:rPr lang="nb-NO" sz="1200" kern="1200" dirty="0" err="1">
                <a:solidFill>
                  <a:schemeClr val="tx1"/>
                </a:solidFill>
                <a:effectLst/>
                <a:latin typeface="Oslo Sans Office" panose="02000000000000000000" pitchFamily="2" charset="0"/>
                <a:ea typeface="+mn-ea"/>
                <a:cs typeface="+mn-cs"/>
              </a:rPr>
              <a:t>caset</a:t>
            </a:r>
            <a:r>
              <a:rPr lang="nb-NO" sz="1200" kern="1200" dirty="0">
                <a:solidFill>
                  <a:schemeClr val="tx1"/>
                </a:solidFill>
                <a:effectLst/>
                <a:latin typeface="Oslo Sans Office" panose="02000000000000000000" pitchFamily="2" charset="0"/>
                <a:ea typeface="+mn-ea"/>
                <a:cs typeface="+mn-cs"/>
              </a:rPr>
              <a:t> og refleksjonsoppgavene til elevene, eventuelt vis case og refleksjonsoppgavene på tavla. </a:t>
            </a:r>
          </a:p>
          <a:p>
            <a:r>
              <a:rPr lang="nb-NO" sz="1200" b="1" kern="1200" dirty="0">
                <a:solidFill>
                  <a:schemeClr val="tx1"/>
                </a:solidFill>
                <a:effectLst/>
                <a:latin typeface="Oslo Sans Office" panose="02000000000000000000" pitchFamily="2" charset="0"/>
                <a:ea typeface="+mn-ea"/>
                <a:cs typeface="+mn-cs"/>
              </a:rPr>
              <a:t>Beskrivelse av øvelsen:</a:t>
            </a:r>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Del klassen i fire eller åtte grupper (gruppe 1, gruppe 2, gruppe 3 og gruppe 4) som setter seg sammen. Les opp </a:t>
            </a:r>
            <a:r>
              <a:rPr lang="nb-NO" sz="1200" kern="1200" dirty="0" err="1">
                <a:solidFill>
                  <a:schemeClr val="tx1"/>
                </a:solidFill>
                <a:effectLst/>
                <a:latin typeface="Oslo Sans Office" panose="02000000000000000000" pitchFamily="2" charset="0"/>
                <a:ea typeface="+mn-ea"/>
                <a:cs typeface="+mn-cs"/>
              </a:rPr>
              <a:t>caset</a:t>
            </a:r>
            <a:r>
              <a:rPr lang="nb-NO" sz="1200" kern="1200" dirty="0">
                <a:solidFill>
                  <a:schemeClr val="tx1"/>
                </a:solidFill>
                <a:effectLst/>
                <a:latin typeface="Oslo Sans Office" panose="02000000000000000000" pitchFamily="2" charset="0"/>
                <a:ea typeface="+mn-ea"/>
                <a:cs typeface="+mn-cs"/>
              </a:rPr>
              <a:t> for elevene.</a:t>
            </a:r>
            <a:r>
              <a:rPr lang="nb-NO" sz="1200" kern="1200" baseline="0" dirty="0">
                <a:solidFill>
                  <a:schemeClr val="tx1"/>
                </a:solidFill>
                <a:effectLst/>
                <a:latin typeface="Oslo Sans Office" panose="02000000000000000000" pitchFamily="2" charset="0"/>
                <a:ea typeface="+mn-ea"/>
                <a:cs typeface="+mn-cs"/>
              </a:rPr>
              <a:t> </a:t>
            </a:r>
            <a:endParaRPr lang="nb-NO" sz="1200" kern="1200" dirty="0">
              <a:solidFill>
                <a:schemeClr val="tx1"/>
              </a:solidFill>
              <a:effectLst/>
              <a:latin typeface="Oslo Sans Office" panose="02000000000000000000" pitchFamily="2" charset="0"/>
              <a:ea typeface="+mn-ea"/>
              <a:cs typeface="+mn-cs"/>
            </a:endParaRPr>
          </a:p>
          <a:p>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8</a:t>
            </a:fld>
            <a:endParaRPr lang="nb-NO"/>
          </a:p>
        </p:txBody>
      </p:sp>
    </p:spTree>
    <p:extLst>
      <p:ext uri="{BB962C8B-B14F-4D97-AF65-F5344CB8AC3E}">
        <p14:creationId xmlns:p14="http://schemas.microsoft.com/office/powerpoint/2010/main" val="155122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000000"/>
                </a:solidFill>
                <a:latin typeface="Oslo Sans Office" panose="02000000000000000000" pitchFamily="2" charset="0"/>
                <a:ea typeface="Calibri"/>
                <a:cs typeface="Calibri"/>
                <a:sym typeface="Calibri"/>
              </a:rPr>
              <a:t>Beskrivelse av øvelsen:</a:t>
            </a:r>
            <a:endParaRPr lang="nb-NO" b="1" baseline="0" dirty="0">
              <a:solidFill>
                <a:srgbClr val="000000"/>
              </a:solidFill>
              <a:latin typeface="Oslo Sans Office" panose="02000000000000000000" pitchFamily="2" charset="0"/>
              <a:ea typeface="Calibri"/>
              <a:cs typeface="Calibri"/>
              <a:sym typeface="Calibri"/>
            </a:endParaRPr>
          </a:p>
          <a:p>
            <a:r>
              <a:rPr lang="nb-NO" dirty="0">
                <a:latin typeface="Oslo Sans Office" panose="02000000000000000000" pitchFamily="2" charset="0"/>
              </a:rPr>
              <a:t>Del ut en refleksjonsoppgave til hver av</a:t>
            </a:r>
            <a:r>
              <a:rPr lang="nb-NO" baseline="0" dirty="0">
                <a:latin typeface="Oslo Sans Office" panose="02000000000000000000" pitchFamily="2" charset="0"/>
              </a:rPr>
              <a:t> gruppene, og la dem diskutere i omkring 10 minutter.</a:t>
            </a:r>
          </a:p>
          <a:p>
            <a:endParaRPr lang="nb-NO" baseline="0" dirty="0">
              <a:latin typeface="Oslo Sans Office" panose="02000000000000000000" pitchFamily="2" charset="0"/>
            </a:endParaRPr>
          </a:p>
          <a:p>
            <a:r>
              <a:rPr lang="nb-NO" sz="1200" kern="1200" dirty="0">
                <a:solidFill>
                  <a:schemeClr val="tx1"/>
                </a:solidFill>
                <a:effectLst/>
                <a:latin typeface="Oslo Sans Office" panose="02000000000000000000" pitchFamily="2" charset="0"/>
                <a:ea typeface="+mn-ea"/>
                <a:cs typeface="+mn-cs"/>
              </a:rPr>
              <a:t>Be hver gruppe fortelle hva de har diskutert i plenum. Noter stikkord på tavla slik at gruppenes refleksjoner kan sammenliknes.</a:t>
            </a:r>
          </a:p>
          <a:p>
            <a:endParaRPr lang="nb-NO" sz="1200" kern="1200" dirty="0">
              <a:solidFill>
                <a:schemeClr val="tx1"/>
              </a:solidFill>
              <a:effectLst/>
              <a:latin typeface="Oslo Sans Office" panose="02000000000000000000" pitchFamily="2" charset="0"/>
              <a:ea typeface="+mn-ea"/>
              <a:cs typeface="+mn-cs"/>
            </a:endParaRPr>
          </a:p>
          <a:p>
            <a:r>
              <a:rPr lang="nb-NO" sz="1200" kern="1200" dirty="0">
                <a:solidFill>
                  <a:schemeClr val="tx1"/>
                </a:solidFill>
                <a:effectLst/>
                <a:latin typeface="Oslo Sans Office" panose="02000000000000000000" pitchFamily="2" charset="0"/>
                <a:ea typeface="+mn-ea"/>
                <a:cs typeface="+mn-cs"/>
              </a:rPr>
              <a:t>Erfaringsmessig får man ganske ulike tilbakemeldinger basert på hvilket kjønn som har blitt utsatt for seksuelle overgrep og krenkelser. </a:t>
            </a:r>
          </a:p>
          <a:p>
            <a:r>
              <a:rPr lang="nb-NO" baseline="0" dirty="0">
                <a:latin typeface="Oslo Sans Office" panose="02000000000000000000" pitchFamily="2" charset="0"/>
              </a:rPr>
              <a:t> </a:t>
            </a:r>
            <a:endParaRPr lang="nb-NO" dirty="0">
              <a:latin typeface="Oslo Sans Office" panose="02000000000000000000" pitchFamily="2" charset="0"/>
            </a:endParaRPr>
          </a:p>
        </p:txBody>
      </p:sp>
      <p:sp>
        <p:nvSpPr>
          <p:cNvPr id="4" name="Plassholder for lysbildenummer 3"/>
          <p:cNvSpPr>
            <a:spLocks noGrp="1"/>
          </p:cNvSpPr>
          <p:nvPr>
            <p:ph type="sldNum" sz="quarter" idx="10"/>
          </p:nvPr>
        </p:nvSpPr>
        <p:spPr/>
        <p:txBody>
          <a:bodyPr/>
          <a:lstStyle/>
          <a:p>
            <a:fld id="{7DA70C78-173F-D64A-A73A-E7995BB9F680}" type="slidenum">
              <a:rPr lang="nb-NO" smtClean="0"/>
              <a:t>9</a:t>
            </a:fld>
            <a:endParaRPr lang="nb-NO"/>
          </a:p>
        </p:txBody>
      </p:sp>
    </p:spTree>
    <p:extLst>
      <p:ext uri="{BB962C8B-B14F-4D97-AF65-F5344CB8AC3E}">
        <p14:creationId xmlns:p14="http://schemas.microsoft.com/office/powerpoint/2010/main" val="55958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ilde løpende barn">
    <p:bg>
      <p:bgPr>
        <a:solidFill>
          <a:schemeClr val="bg1"/>
        </a:solidFill>
        <a:effectLst/>
      </p:bgPr>
    </p:bg>
    <p:spTree>
      <p:nvGrpSpPr>
        <p:cNvPr id="1" name=""/>
        <p:cNvGrpSpPr/>
        <p:nvPr/>
      </p:nvGrpSpPr>
      <p:grpSpPr>
        <a:xfrm>
          <a:off x="0" y="0"/>
          <a:ext cx="0" cy="0"/>
          <a:chOff x="0" y="0"/>
          <a:chExt cx="0" cy="0"/>
        </a:xfrm>
      </p:grpSpPr>
      <p:pic>
        <p:nvPicPr>
          <p:cNvPr id="19" name="Bilde 18"/>
          <p:cNvPicPr>
            <a:picLocks noChangeAspect="1"/>
          </p:cNvPicPr>
          <p:nvPr userDrawn="1"/>
        </p:nvPicPr>
        <p:blipFill rotWithShape="1">
          <a:blip r:embed="rId2">
            <a:extLst>
              <a:ext uri="{28A0092B-C50C-407E-A947-70E740481C1C}">
                <a14:useLocalDpi xmlns:a14="http://schemas.microsoft.com/office/drawing/2010/main" val="0"/>
              </a:ext>
            </a:extLst>
          </a:blip>
          <a:srcRect l="-1" r="2487"/>
          <a:stretch/>
        </p:blipFill>
        <p:spPr>
          <a:xfrm>
            <a:off x="-4800" y="0"/>
            <a:ext cx="12193558" cy="6858000"/>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091200" cy="60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391501F5-BF21-4E10-A3A6-669709BEB887}" type="datetime1">
              <a:rPr lang="nb-NO" smtClean="0"/>
              <a:t>30.10.2019</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1343464"/>
            <a:ext cx="5073650" cy="2717359"/>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1</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955175" y="476000"/>
            <a:ext cx="1080000" cy="1080000"/>
          </a:xfrm>
          <a:prstGeom prst="rect">
            <a:avLst/>
          </a:prstGeom>
        </p:spPr>
      </p:pic>
      <p:sp>
        <p:nvSpPr>
          <p:cNvPr id="12" name="Plassholder for tekst 11"/>
          <p:cNvSpPr>
            <a:spLocks noGrp="1"/>
          </p:cNvSpPr>
          <p:nvPr>
            <p:ph type="body" sz="quarter" idx="13" hasCustomPrompt="1"/>
          </p:nvPr>
        </p:nvSpPr>
        <p:spPr>
          <a:xfrm>
            <a:off x="2134245" y="921423"/>
            <a:ext cx="3845120" cy="231358"/>
          </a:xfrm>
        </p:spPr>
        <p:txBody>
          <a:bodyPr/>
          <a:lstStyle>
            <a:lvl1pPr marL="0" indent="0" algn="r">
              <a:buFont typeface="Arial" panose="020B0604020202020204" pitchFamily="34" charset="0"/>
              <a:buNone/>
              <a:defRPr sz="1600" b="0" baseline="0"/>
            </a:lvl1pPr>
          </a:lstStyle>
          <a:p>
            <a:pPr lvl="0"/>
            <a:r>
              <a:rPr lang="nb-NO" dirty="0"/>
              <a:t>Klikk for å sette inn skolenavn</a:t>
            </a:r>
          </a:p>
        </p:txBody>
      </p:sp>
    </p:spTree>
    <p:extLst>
      <p:ext uri="{BB962C8B-B14F-4D97-AF65-F5344CB8AC3E}">
        <p14:creationId xmlns:p14="http://schemas.microsoft.com/office/powerpoint/2010/main" val="483412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tellysbilde gul">
    <p:bg>
      <p:bgPr>
        <a:solidFill>
          <a:schemeClr val="bg2"/>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6"/>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dirty="0"/>
              <a:t>Click to edit Master title style</a:t>
            </a:r>
            <a:endParaRPr dirty="0"/>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accent6"/>
          </a:solid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5E52E426-AE94-455D-8842-03147697E92A}" type="datetime1">
              <a:rPr lang="nb-NO" smtClean="0"/>
              <a:t>30.10.2019</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6"/>
                </a:solidFill>
              </a:defRPr>
            </a:lvl1pPr>
          </a:lstStyle>
          <a:p>
            <a:pPr lvl="0"/>
            <a:r>
              <a:rPr lang="nb-NO"/>
              <a:t>Rediger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80800" y="4060800"/>
            <a:ext cx="2030400" cy="2030400"/>
          </a:xfrm>
          <a:prstGeom prst="ellipse">
            <a:avLst/>
          </a:prstGeom>
          <a:solidFill>
            <a:schemeClr val="accent6"/>
          </a:solidFill>
        </p:spPr>
        <p:txBody>
          <a:bodyPr>
            <a:normAutofit/>
          </a:bodyPr>
          <a:lstStyle>
            <a:lvl1pPr marL="0" indent="0">
              <a:buFont typeface="Arial" panose="020B0604020202020204" pitchFamily="34" charset="0"/>
              <a:buNone/>
              <a:defRPr sz="100">
                <a:solidFill>
                  <a:schemeClr val="accent6"/>
                </a:solidFill>
              </a:defRPr>
            </a:lvl1pPr>
          </a:lstStyle>
          <a:p>
            <a:pPr lvl="0"/>
            <a:r>
              <a:rPr lang="nb-NO"/>
              <a:t>Rediger tekststiler i malen</a:t>
            </a:r>
          </a:p>
        </p:txBody>
      </p:sp>
      <p:sp>
        <p:nvSpPr>
          <p:cNvPr id="10" name="TekstSylinder 9">
            <a:extLst>
              <a:ext uri="{FF2B5EF4-FFF2-40B4-BE49-F238E27FC236}">
                <a16:creationId xmlns:a16="http://schemas.microsoft.com/office/drawing/2014/main" id="{ED97E241-441B-154C-8B0B-E43418F1C4F4}"/>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gul 2</a:t>
            </a:r>
          </a:p>
        </p:txBody>
      </p:sp>
      <p:grpSp>
        <p:nvGrpSpPr>
          <p:cNvPr id="11" name="Gruppe 10">
            <a:extLst>
              <a:ext uri="{FF2B5EF4-FFF2-40B4-BE49-F238E27FC236}">
                <a16:creationId xmlns:a16="http://schemas.microsoft.com/office/drawing/2014/main" id="{6F5B8C66-1CFA-8E4A-A685-9B6592A5C79E}"/>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BAEDC404-7A8D-D34C-85C5-28170069557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B3C9C108-801A-1E4F-8327-16BD7FB1609A}"/>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6B934F32-34B2-D14B-9309-D0BABA67DC1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2B4B1CD0-0C39-F84F-A5EA-63BD73E85D5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16469B96-6FDC-C149-942D-617F43FC739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24A507F6-E1C9-C246-8885-AA13FE0EA30F}"/>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3" name="Rektangel 62">
                  <a:extLst>
                    <a:ext uri="{FF2B5EF4-FFF2-40B4-BE49-F238E27FC236}">
                      <a16:creationId xmlns:a16="http://schemas.microsoft.com/office/drawing/2014/main" id="{90E228E5-638D-0743-961E-8CE690BAD50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4" name="Rektangel 63">
                  <a:extLst>
                    <a:ext uri="{FF2B5EF4-FFF2-40B4-BE49-F238E27FC236}">
                      <a16:creationId xmlns:a16="http://schemas.microsoft.com/office/drawing/2014/main" id="{EA59EC3B-E979-E94E-A948-CF5472D9032A}"/>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8896EC2B-F349-584F-9569-546A8642A732}"/>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B3751CF-5F65-FF47-B4FB-6A4E385E4ECF}"/>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0E8F8FAE-2108-954E-B3FE-91C28B9023F5}"/>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A6C76CE5-7D90-6B41-9E88-AAACD5939A9F}"/>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66DCBEA6-E67F-744B-B232-9BDD5B075769}"/>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48F4DC35-4D74-F24D-BB7A-B698029B2A53}"/>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EEB4398D-8E8A-C34C-B0ED-301EDB99ED87}"/>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B99A4063-FB57-894F-A1DF-9E510F9CE6DE}"/>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D1EE6DAC-4A77-CB4C-A7CD-06D56C10A1FF}"/>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7368DF10-2AAA-A746-9C21-72F7C724B5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7D2CE8FB-E9D2-0546-AA7D-471399582B6C}"/>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F23C4951-9685-3545-B9C6-43A452676DD4}"/>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E4B2CAAA-FBA4-E743-8D89-9824E9F6BD4D}"/>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306D5E43-7449-4D4E-8033-A7D0C355F476}"/>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CFC2647F-369F-0548-9CBC-4E21E5F8468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ADFA3ADE-F8E6-8144-899C-D0CA2C1532F6}"/>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EB86E87E-B483-4745-A05C-77E546A70A92}"/>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0F2358AA-821B-8C4D-9445-DFD0F9F16E7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150558E8-E64E-9E47-AB1F-C8F03A6DB57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0C2F8E6E-EF55-AD4E-BCCC-AB52DD28BBE4}"/>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CB3FB46E-0A1A-8E4A-A7BF-29B5EB5F3FC9}"/>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F13C510D-2223-2047-B430-A5FA5936FD86}"/>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E03CE588-E5C3-8147-B150-62705F720A5A}"/>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FB16F937-0FA1-D74A-8485-678BCB150BAA}"/>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7760DE8C-B39E-574A-9173-7EBC593BE85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269A18C3-1DB1-7D42-A1DE-2556C96837C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63B9EA85-76AF-0A4D-A769-84D8A44DE592}"/>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E445B2F1-4266-2E47-8995-B7A84C53C11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6" name="Rektangel 15">
                <a:extLst>
                  <a:ext uri="{FF2B5EF4-FFF2-40B4-BE49-F238E27FC236}">
                    <a16:creationId xmlns:a16="http://schemas.microsoft.com/office/drawing/2014/main" id="{6A93AB89-8F98-844E-8A1F-B6B69793F15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46699D1C-3733-ED43-98A4-B2E617E16A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8" name="Rektangel 17">
                <a:extLst>
                  <a:ext uri="{FF2B5EF4-FFF2-40B4-BE49-F238E27FC236}">
                    <a16:creationId xmlns:a16="http://schemas.microsoft.com/office/drawing/2014/main" id="{D35F1BF0-2E86-844C-8F31-C0FC3A3578C9}"/>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0B2B4C6A-C1C8-2B4C-943A-9635356B7856}"/>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F7BD6B52-2161-3044-AFBA-6B158E5B079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11B9966E-AE71-3041-BD0A-C1D86CAD51D7}"/>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4B58C7B1-58B8-5A4C-9012-B9A463050D5C}"/>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325965AA-8A37-F34A-9395-0549AAB72D9B}"/>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6ABA3F38-2A71-C34B-A428-BAAD12F4967D}"/>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B6A6A268-763B-D54F-93BC-01B8501001E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A532ED41-3D8E-E545-A1EB-60862799F7F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3335BF5-0330-3040-B68C-DA0383A5F577}"/>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0E861C9-D981-574D-B795-99F6263737FE}"/>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AD11A3E2-6A72-B94B-8130-EC4EDF04759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5" name="Gruppe 64">
            <a:extLst>
              <a:ext uri="{FF2B5EF4-FFF2-40B4-BE49-F238E27FC236}">
                <a16:creationId xmlns:a16="http://schemas.microsoft.com/office/drawing/2014/main" id="{38A746FB-6A33-E24A-85A4-7E544FCCC8D0}"/>
              </a:ext>
            </a:extLst>
          </p:cNvPr>
          <p:cNvGrpSpPr/>
          <p:nvPr userDrawn="1"/>
        </p:nvGrpSpPr>
        <p:grpSpPr>
          <a:xfrm>
            <a:off x="12252770" y="1"/>
            <a:ext cx="1165167" cy="6855561"/>
            <a:chOff x="12252770" y="1"/>
            <a:chExt cx="1165167" cy="6855561"/>
          </a:xfrm>
        </p:grpSpPr>
        <p:grpSp>
          <p:nvGrpSpPr>
            <p:cNvPr id="66" name="Gruppe 65">
              <a:extLst>
                <a:ext uri="{FF2B5EF4-FFF2-40B4-BE49-F238E27FC236}">
                  <a16:creationId xmlns:a16="http://schemas.microsoft.com/office/drawing/2014/main" id="{D87B58ED-9157-434B-8C3C-ED99EA0D426A}"/>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D484EB73-4C7A-D849-A642-526722C7C7F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1" name="Gruppe 70">
                <a:extLst>
                  <a:ext uri="{FF2B5EF4-FFF2-40B4-BE49-F238E27FC236}">
                    <a16:creationId xmlns:a16="http://schemas.microsoft.com/office/drawing/2014/main" id="{99E81D3A-CC3F-504F-B8E2-D5A74B8A87B9}"/>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3E158624-CD01-BB4A-95AD-459E77D1192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B9E6756C-1C37-0445-B129-54E072DDDE1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E2556894-AF3A-3D4E-B2CA-87C6588DD67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3F212157-C7C5-2D44-9D99-46F8B004613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3" name="Gruppe 72">
                  <a:extLst>
                    <a:ext uri="{FF2B5EF4-FFF2-40B4-BE49-F238E27FC236}">
                      <a16:creationId xmlns:a16="http://schemas.microsoft.com/office/drawing/2014/main" id="{8BD5E2A6-B428-2848-819F-33BE0BF9E9AE}"/>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AE19856D-EEDD-A24A-84D1-5A7ACB086FA7}"/>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0C690583-1E3E-9E4C-9B1D-BF9CD4C6A692}"/>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338131A-61C0-954D-9654-31E5D8DCE33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4" name="Gruppe 73">
                  <a:extLst>
                    <a:ext uri="{FF2B5EF4-FFF2-40B4-BE49-F238E27FC236}">
                      <a16:creationId xmlns:a16="http://schemas.microsoft.com/office/drawing/2014/main" id="{F44E92C8-5780-7A49-A80B-0A6597298A95}"/>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03DFE3F4-217E-1247-A39C-76296D40EB1F}"/>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289F289-B1EE-3C40-891E-EE7843173E0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6A784681-552A-5842-8588-93A586A60CC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A4AF9075-F5E2-AE48-BE25-AC00CEBE195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7" name="TekstSylinder 66">
              <a:extLst>
                <a:ext uri="{FF2B5EF4-FFF2-40B4-BE49-F238E27FC236}">
                  <a16:creationId xmlns:a16="http://schemas.microsoft.com/office/drawing/2014/main" id="{D0574A85-E717-BF46-B01C-BB864B440971}"/>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8" name="Vinkel 67">
              <a:extLst>
                <a:ext uri="{FF2B5EF4-FFF2-40B4-BE49-F238E27FC236}">
                  <a16:creationId xmlns:a16="http://schemas.microsoft.com/office/drawing/2014/main" id="{0EC43C4F-D1A1-4C43-8E31-F6CA70D3A41B}"/>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B524C35F-63C3-C845-A112-F3E986F32AC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
        <p:nvSpPr>
          <p:cNvPr id="85" name="Plassholder for tekst 11"/>
          <p:cNvSpPr>
            <a:spLocks noGrp="1"/>
          </p:cNvSpPr>
          <p:nvPr>
            <p:ph type="body" sz="quarter" idx="13" hasCustomPrompt="1"/>
          </p:nvPr>
        </p:nvSpPr>
        <p:spPr>
          <a:xfrm>
            <a:off x="7743519" y="920114"/>
            <a:ext cx="3845120" cy="231358"/>
          </a:xfrm>
        </p:spPr>
        <p:txBody>
          <a:bodyPr/>
          <a:lstStyle>
            <a:lvl1pPr marL="0" indent="0" algn="r">
              <a:buFont typeface="Arial" panose="020B0604020202020204" pitchFamily="34" charset="0"/>
              <a:buNone/>
              <a:defRPr sz="1600" b="0" baseline="0">
                <a:solidFill>
                  <a:schemeClr val="tx1"/>
                </a:solidFill>
              </a:defRPr>
            </a:lvl1pPr>
          </a:lstStyle>
          <a:p>
            <a:pPr lvl="0"/>
            <a:r>
              <a:rPr lang="nb-NO" dirty="0"/>
              <a:t>Klikk for å sette inn skolenavn</a:t>
            </a:r>
          </a:p>
        </p:txBody>
      </p:sp>
    </p:spTree>
    <p:extLst>
      <p:ext uri="{BB962C8B-B14F-4D97-AF65-F5344CB8AC3E}">
        <p14:creationId xmlns:p14="http://schemas.microsoft.com/office/powerpoint/2010/main" val="1587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tellysbilde rød">
    <p:bg>
      <p:bgPr>
        <a:solidFill>
          <a:schemeClr val="bg2"/>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5"/>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dirty="0"/>
              <a:t>Click to edit Master title style</a:t>
            </a:r>
            <a:endParaRPr dirty="0"/>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accent5"/>
          </a:solid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0EC786F7-B140-48C4-990C-FFC7D0EE5F37}" type="datetime1">
              <a:rPr lang="nb-NO" smtClean="0"/>
              <a:t>30.10.2019</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Rediger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80800" y="4060800"/>
            <a:ext cx="2030400" cy="2030400"/>
          </a:xfrm>
          <a:prstGeom prst="ellipse">
            <a:avLst/>
          </a:prstGeom>
          <a:solidFill>
            <a:schemeClr val="accent5"/>
          </a:solidFill>
        </p:spPr>
        <p:txBody>
          <a:bodyPr>
            <a:normAutofit/>
          </a:bodyPr>
          <a:lstStyle>
            <a:lvl1pPr marL="0" indent="0">
              <a:buFont typeface="Arial" panose="020B0604020202020204" pitchFamily="34" charset="0"/>
              <a:buNone/>
              <a:defRPr sz="100">
                <a:solidFill>
                  <a:schemeClr val="accent5"/>
                </a:solidFill>
              </a:defRPr>
            </a:lvl1pPr>
          </a:lstStyle>
          <a:p>
            <a:pPr lvl="0"/>
            <a:r>
              <a:rPr lang="nb-NO"/>
              <a:t>Rediger tekststiler i malen</a:t>
            </a:r>
          </a:p>
        </p:txBody>
      </p:sp>
      <p:sp>
        <p:nvSpPr>
          <p:cNvPr id="10" name="TekstSylinder 9">
            <a:extLst>
              <a:ext uri="{FF2B5EF4-FFF2-40B4-BE49-F238E27FC236}">
                <a16:creationId xmlns:a16="http://schemas.microsoft.com/office/drawing/2014/main" id="{04EAEAEB-6DF7-6A4F-99C1-D8CA6540DCF8}"/>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rød 2</a:t>
            </a:r>
          </a:p>
        </p:txBody>
      </p:sp>
      <p:grpSp>
        <p:nvGrpSpPr>
          <p:cNvPr id="11" name="Gruppe 10">
            <a:extLst>
              <a:ext uri="{FF2B5EF4-FFF2-40B4-BE49-F238E27FC236}">
                <a16:creationId xmlns:a16="http://schemas.microsoft.com/office/drawing/2014/main" id="{2FAEAD23-FAD7-4841-BE65-85F2454506ED}"/>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945BE277-8316-AA4A-903E-0467DFF876E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4E30A091-4497-6D48-9BB1-0A4FE63E95F7}"/>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D00B0C00-F1E5-724F-B2AB-7C56B055856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F0A8EA78-DA38-4F47-882D-3E1A586A60D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200FAC5D-E484-744A-90E0-E8F6455D544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0B0EA588-7ECB-134C-81C5-21C16A0DAD5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3" name="Rektangel 62">
                  <a:extLst>
                    <a:ext uri="{FF2B5EF4-FFF2-40B4-BE49-F238E27FC236}">
                      <a16:creationId xmlns:a16="http://schemas.microsoft.com/office/drawing/2014/main" id="{9AD392E8-244B-2442-9126-2B04DDAA9526}"/>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4" name="Rektangel 63">
                  <a:extLst>
                    <a:ext uri="{FF2B5EF4-FFF2-40B4-BE49-F238E27FC236}">
                      <a16:creationId xmlns:a16="http://schemas.microsoft.com/office/drawing/2014/main" id="{0969B624-B3E0-274C-B305-953CEEFC7348}"/>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10462F6F-098B-EE4F-A301-C663C1B5A450}"/>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BF6EEB64-9278-6447-920B-FAF70C2667E3}"/>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0C1241C-264A-B641-A5A8-E37C85AD535A}"/>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636B94C-4E9D-0D48-AF73-9A885757421C}"/>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0619621B-4AE6-494C-BFDB-EC976AB99630}"/>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F775C7C1-CCDF-3542-B096-04BF92337196}"/>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822E4D7E-9969-9442-B502-ED6C4145CDDC}"/>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621566D6-5F91-984C-B8FF-24CD3046F76A}"/>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0F61C55C-35B7-5449-8E60-6703109887B0}"/>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BFA1862D-D875-1C47-ADB0-C59F891176E2}"/>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EA7BB717-6809-D547-AA9B-F277142A420B}"/>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467EB79D-36F4-F84E-9924-35D09D00959D}"/>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6C1B5BBB-3139-754A-AD49-0346BEB15932}"/>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8FFAE170-99D3-F045-A1C4-BA4BD3D0CD9D}"/>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A9D1E7D5-6B55-DC42-B2C2-332DF4DDF25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ECB3C235-C569-854E-9A3D-21ECED99D1F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817A38E0-5F44-8D43-8BAB-F1F424BF91DC}"/>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1FCA8AC0-1D35-BB4F-A199-6BD5B0286FB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8B36AC7D-FD6D-9444-86AA-1784CE54ED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8B4D38FE-EAA9-1B41-A8FE-4B46CC8ABEB2}"/>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4633755C-59EE-FC48-811E-C061DE5BCE1B}"/>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E408B5AB-04E0-DE4E-BE23-5B7E51767AFC}"/>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265E1474-0F20-EA4A-9C55-1D6A43B9C3AB}"/>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2B742B97-4D8E-2D42-887E-7804075E1AC3}"/>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F335B4E3-DD91-8A46-A3AD-731EE9FEE80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3845BD3D-0864-D946-B9A7-8B2125DF7D0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307A8107-8B72-2346-A312-2D4FCAB3FF2E}"/>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F32FCDCD-3547-504B-8CFD-2E6049536DEC}"/>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6" name="Rektangel 15">
                <a:extLst>
                  <a:ext uri="{FF2B5EF4-FFF2-40B4-BE49-F238E27FC236}">
                    <a16:creationId xmlns:a16="http://schemas.microsoft.com/office/drawing/2014/main" id="{98120869-9D10-9F4F-B63B-41A7B31CC534}"/>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C0496A06-35BD-7A42-9A91-63F77AFD80A4}"/>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8" name="Rektangel 17">
                <a:extLst>
                  <a:ext uri="{FF2B5EF4-FFF2-40B4-BE49-F238E27FC236}">
                    <a16:creationId xmlns:a16="http://schemas.microsoft.com/office/drawing/2014/main" id="{24F1957A-5A06-F94F-BB8D-DF9138E3FBD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9B5DCB3-1C16-E643-873E-3E8DE32ACCC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03BE5D87-60DD-FE47-ADC5-BFEEE1C0CB64}"/>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A06EE499-D5C1-5249-99BF-5477AA5773D3}"/>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CEBE12AC-11FE-9449-8670-2AA33F86AFE2}"/>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D97BECD0-8B8E-CB48-9394-25A5B458EBC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1DD825C0-80B0-054E-B9BF-68F610AB8F6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590E6BA3-9E31-9640-80C1-2FE00A0D278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80B8FD9F-0C46-BB40-A9D0-847CCC5F9686}"/>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8D5F40B7-E123-E94A-8A10-C14A8FAB08BE}"/>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E300D95-934C-FA45-807A-B45726BE68E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9000F2FD-6671-4B43-AB6C-9A5183C6C1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5" name="Gruppe 64">
            <a:extLst>
              <a:ext uri="{FF2B5EF4-FFF2-40B4-BE49-F238E27FC236}">
                <a16:creationId xmlns:a16="http://schemas.microsoft.com/office/drawing/2014/main" id="{B3868ECA-695C-024B-BC27-8633CC39FBEC}"/>
              </a:ext>
            </a:extLst>
          </p:cNvPr>
          <p:cNvGrpSpPr/>
          <p:nvPr userDrawn="1"/>
        </p:nvGrpSpPr>
        <p:grpSpPr>
          <a:xfrm>
            <a:off x="12252770" y="1"/>
            <a:ext cx="1165167" cy="6855561"/>
            <a:chOff x="12252770" y="1"/>
            <a:chExt cx="1165167" cy="6855561"/>
          </a:xfrm>
        </p:grpSpPr>
        <p:grpSp>
          <p:nvGrpSpPr>
            <p:cNvPr id="66" name="Gruppe 65">
              <a:extLst>
                <a:ext uri="{FF2B5EF4-FFF2-40B4-BE49-F238E27FC236}">
                  <a16:creationId xmlns:a16="http://schemas.microsoft.com/office/drawing/2014/main" id="{0DFF1E16-38C7-5649-BEE9-D9F715C6C80B}"/>
                </a:ext>
              </a:extLst>
            </p:cNvPr>
            <p:cNvGrpSpPr/>
            <p:nvPr userDrawn="1"/>
          </p:nvGrpSpPr>
          <p:grpSpPr>
            <a:xfrm>
              <a:off x="12252770" y="1"/>
              <a:ext cx="409071" cy="3254927"/>
              <a:chOff x="12252770" y="1"/>
              <a:chExt cx="588588" cy="4683318"/>
            </a:xfrm>
          </p:grpSpPr>
          <p:sp>
            <p:nvSpPr>
              <p:cNvPr id="70" name="Rektangel 69">
                <a:extLst>
                  <a:ext uri="{FF2B5EF4-FFF2-40B4-BE49-F238E27FC236}">
                    <a16:creationId xmlns:a16="http://schemas.microsoft.com/office/drawing/2014/main" id="{E27609C4-9B6A-1347-925B-26553A3B963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1" name="Gruppe 70">
                <a:extLst>
                  <a:ext uri="{FF2B5EF4-FFF2-40B4-BE49-F238E27FC236}">
                    <a16:creationId xmlns:a16="http://schemas.microsoft.com/office/drawing/2014/main" id="{BAAB81FB-2A5E-7848-9C28-B4807BC0468F}"/>
                  </a:ext>
                </a:extLst>
              </p:cNvPr>
              <p:cNvGrpSpPr/>
              <p:nvPr userDrawn="1"/>
            </p:nvGrpSpPr>
            <p:grpSpPr>
              <a:xfrm>
                <a:off x="12326727" y="84822"/>
                <a:ext cx="440675" cy="4513676"/>
                <a:chOff x="12316858" y="92947"/>
                <a:chExt cx="440675" cy="4513676"/>
              </a:xfrm>
            </p:grpSpPr>
            <p:grpSp>
              <p:nvGrpSpPr>
                <p:cNvPr id="72" name="Gruppe 71">
                  <a:extLst>
                    <a:ext uri="{FF2B5EF4-FFF2-40B4-BE49-F238E27FC236}">
                      <a16:creationId xmlns:a16="http://schemas.microsoft.com/office/drawing/2014/main" id="{57F80322-8580-8C4B-A443-E2D83C70E1AE}"/>
                    </a:ext>
                  </a:extLst>
                </p:cNvPr>
                <p:cNvGrpSpPr/>
                <p:nvPr userDrawn="1"/>
              </p:nvGrpSpPr>
              <p:grpSpPr>
                <a:xfrm>
                  <a:off x="12316858" y="92947"/>
                  <a:ext cx="440675" cy="1322025"/>
                  <a:chOff x="12316858" y="92947"/>
                  <a:chExt cx="440675" cy="1322025"/>
                </a:xfrm>
              </p:grpSpPr>
              <p:sp>
                <p:nvSpPr>
                  <p:cNvPr id="82" name="Rektangel 81">
                    <a:extLst>
                      <a:ext uri="{FF2B5EF4-FFF2-40B4-BE49-F238E27FC236}">
                        <a16:creationId xmlns:a16="http://schemas.microsoft.com/office/drawing/2014/main" id="{A44976CE-1D09-3149-8BE2-4C4FD7046271}"/>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95C99E52-0020-4B4A-B601-6CFE9040C68B}"/>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F191E3B5-93C7-904D-B845-F41FF3A9239A}"/>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3" name="Gruppe 72">
                  <a:extLst>
                    <a:ext uri="{FF2B5EF4-FFF2-40B4-BE49-F238E27FC236}">
                      <a16:creationId xmlns:a16="http://schemas.microsoft.com/office/drawing/2014/main" id="{2EB1F167-54A7-1F44-B003-C3CA920A23E7}"/>
                    </a:ext>
                  </a:extLst>
                </p:cNvPr>
                <p:cNvGrpSpPr/>
                <p:nvPr userDrawn="1"/>
              </p:nvGrpSpPr>
              <p:grpSpPr>
                <a:xfrm>
                  <a:off x="12316858" y="1468435"/>
                  <a:ext cx="440675" cy="1322025"/>
                  <a:chOff x="12316858" y="1600866"/>
                  <a:chExt cx="440675" cy="1322025"/>
                </a:xfrm>
              </p:grpSpPr>
              <p:sp>
                <p:nvSpPr>
                  <p:cNvPr id="79" name="Rektangel 78">
                    <a:extLst>
                      <a:ext uri="{FF2B5EF4-FFF2-40B4-BE49-F238E27FC236}">
                        <a16:creationId xmlns:a16="http://schemas.microsoft.com/office/drawing/2014/main" id="{13B9D3E2-0B63-F846-9DB0-3E2772BC7B69}"/>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17D5FEDF-481A-D74D-B900-ED1EFFDA163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D4FBFEF5-F2C0-E543-8AEA-2D6B4B966B4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4" name="Gruppe 73">
                  <a:extLst>
                    <a:ext uri="{FF2B5EF4-FFF2-40B4-BE49-F238E27FC236}">
                      <a16:creationId xmlns:a16="http://schemas.microsoft.com/office/drawing/2014/main" id="{171A3F57-B163-B849-8164-504A2028748F}"/>
                    </a:ext>
                  </a:extLst>
                </p:cNvPr>
                <p:cNvGrpSpPr/>
                <p:nvPr userDrawn="1"/>
              </p:nvGrpSpPr>
              <p:grpSpPr>
                <a:xfrm>
                  <a:off x="12316858" y="2843923"/>
                  <a:ext cx="440675" cy="1762700"/>
                  <a:chOff x="12316858" y="3201732"/>
                  <a:chExt cx="440675" cy="1762700"/>
                </a:xfrm>
              </p:grpSpPr>
              <p:sp>
                <p:nvSpPr>
                  <p:cNvPr id="75" name="Rektangel 74">
                    <a:extLst>
                      <a:ext uri="{FF2B5EF4-FFF2-40B4-BE49-F238E27FC236}">
                        <a16:creationId xmlns:a16="http://schemas.microsoft.com/office/drawing/2014/main" id="{FAB8C606-26F4-614E-BF42-3011B3183B8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08A674CA-540F-6C40-BEB7-B247E2F83BD6}"/>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8EF41A82-7355-E146-BAD2-D89BD9E38AA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04B98BD7-80CD-534B-A4A4-C924CB23F652}"/>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7" name="TekstSylinder 66">
              <a:extLst>
                <a:ext uri="{FF2B5EF4-FFF2-40B4-BE49-F238E27FC236}">
                  <a16:creationId xmlns:a16="http://schemas.microsoft.com/office/drawing/2014/main" id="{21125877-43DA-5347-98EE-69440FC2583F}"/>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8" name="Vinkel 67">
              <a:extLst>
                <a:ext uri="{FF2B5EF4-FFF2-40B4-BE49-F238E27FC236}">
                  <a16:creationId xmlns:a16="http://schemas.microsoft.com/office/drawing/2014/main" id="{AC606624-9648-914B-87A6-1CED522175EA}"/>
                </a:ext>
              </a:extLst>
            </p:cNvPr>
            <p:cNvCxnSpPr>
              <a:cxnSpLocks/>
              <a:stCxn id="82" idx="3"/>
              <a:endCxn id="79"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7DA1E819-F266-954E-9ACC-FA20CEBD4F44}"/>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
        <p:nvSpPr>
          <p:cNvPr id="85" name="Plassholder for tekst 11"/>
          <p:cNvSpPr>
            <a:spLocks noGrp="1"/>
          </p:cNvSpPr>
          <p:nvPr>
            <p:ph type="body" sz="quarter" idx="13" hasCustomPrompt="1"/>
          </p:nvPr>
        </p:nvSpPr>
        <p:spPr>
          <a:xfrm>
            <a:off x="7743519" y="920114"/>
            <a:ext cx="3845120" cy="231358"/>
          </a:xfrm>
        </p:spPr>
        <p:txBody>
          <a:bodyPr/>
          <a:lstStyle>
            <a:lvl1pPr marL="0" indent="0" algn="r">
              <a:buFont typeface="Arial" panose="020B0604020202020204" pitchFamily="34" charset="0"/>
              <a:buNone/>
              <a:defRPr sz="1600" b="0" baseline="0">
                <a:solidFill>
                  <a:schemeClr val="tx1"/>
                </a:solidFill>
              </a:defRPr>
            </a:lvl1pPr>
          </a:lstStyle>
          <a:p>
            <a:pPr lvl="0"/>
            <a:r>
              <a:rPr lang="nb-NO" dirty="0"/>
              <a:t>Klikk for å sette inn skolenavn</a:t>
            </a:r>
          </a:p>
        </p:txBody>
      </p:sp>
    </p:spTree>
    <p:extLst>
      <p:ext uri="{BB962C8B-B14F-4D97-AF65-F5344CB8AC3E}">
        <p14:creationId xmlns:p14="http://schemas.microsoft.com/office/powerpoint/2010/main" val="2671044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blå">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239973"/>
            <a:ext cx="9149563" cy="1809226"/>
          </a:xfrm>
        </p:spPr>
        <p:txBody>
          <a:bodyPr anchor="b">
            <a:normAutofit/>
          </a:bodyPr>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C0209C91-6EE1-47E1-AED1-5FE53C661EAA}" type="datetime1">
              <a:rPr lang="nb-NO" smtClean="0"/>
              <a:t>30.10.2019</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sp>
        <p:nvSpPr>
          <p:cNvPr id="9" name="TekstSylinder 8">
            <a:extLst>
              <a:ext uri="{FF2B5EF4-FFF2-40B4-BE49-F238E27FC236}">
                <a16:creationId xmlns:a16="http://schemas.microsoft.com/office/drawing/2014/main" id="{CE6A8ACD-E0A1-3742-97B5-BFAB8076AAD9}"/>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blå</a:t>
            </a:r>
          </a:p>
        </p:txBody>
      </p:sp>
      <p:pic>
        <p:nvPicPr>
          <p:cNvPr id="8" name="Bilde 7">
            <a:extLst>
              <a:ext uri="{FF2B5EF4-FFF2-40B4-BE49-F238E27FC236}">
                <a16:creationId xmlns:a16="http://schemas.microsoft.com/office/drawing/2014/main" id="{954BE4CC-F5DF-F24E-98C4-D525107793A7}"/>
              </a:ext>
            </a:extLst>
          </p:cNvPr>
          <p:cNvPicPr>
            <a:picLocks noChangeAspect="1"/>
          </p:cNvPicPr>
          <p:nvPr userDrawn="1"/>
        </p:nvPicPr>
        <p:blipFill>
          <a:blip r:embed="rId2"/>
          <a:stretch>
            <a:fillRect/>
          </a:stretch>
        </p:blipFill>
        <p:spPr>
          <a:xfrm>
            <a:off x="331200" y="6298809"/>
            <a:ext cx="688336" cy="355181"/>
          </a:xfrm>
          <a:prstGeom prst="rect">
            <a:avLst/>
          </a:prstGeom>
        </p:spPr>
      </p:pic>
      <p:sp>
        <p:nvSpPr>
          <p:cNvPr id="10" name="TekstSylinder 9">
            <a:extLst>
              <a:ext uri="{FF2B5EF4-FFF2-40B4-BE49-F238E27FC236}">
                <a16:creationId xmlns:a16="http://schemas.microsoft.com/office/drawing/2014/main" id="{F4A3B95A-8019-D447-B225-84DB52F4E13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nvGrpSpPr>
          <p:cNvPr id="11" name="Gruppe 10">
            <a:extLst>
              <a:ext uri="{FF2B5EF4-FFF2-40B4-BE49-F238E27FC236}">
                <a16:creationId xmlns:a16="http://schemas.microsoft.com/office/drawing/2014/main" id="{657703EA-2858-FA49-9A7B-09E005E12C68}"/>
              </a:ext>
            </a:extLst>
          </p:cNvPr>
          <p:cNvGrpSpPr/>
          <p:nvPr userDrawn="1"/>
        </p:nvGrpSpPr>
        <p:grpSpPr>
          <a:xfrm>
            <a:off x="-800" y="-1306644"/>
            <a:ext cx="12194000" cy="1075340"/>
            <a:chOff x="-800" y="-1229864"/>
            <a:chExt cx="12194000" cy="1075340"/>
          </a:xfrm>
        </p:grpSpPr>
        <p:grpSp>
          <p:nvGrpSpPr>
            <p:cNvPr id="12" name="Gruppe 11">
              <a:extLst>
                <a:ext uri="{FF2B5EF4-FFF2-40B4-BE49-F238E27FC236}">
                  <a16:creationId xmlns:a16="http://schemas.microsoft.com/office/drawing/2014/main" id="{A4D833FD-CF14-6145-A018-A83F0E3937B8}"/>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ADD236D0-B0FF-A54A-9FA2-963DBDB5F62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F3CEF597-B9C6-B34B-A7E7-540C0AD1776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1" name="Rektangel 40">
                <a:extLst>
                  <a:ext uri="{FF2B5EF4-FFF2-40B4-BE49-F238E27FC236}">
                    <a16:creationId xmlns:a16="http://schemas.microsoft.com/office/drawing/2014/main" id="{902EC4DA-CB65-EC4F-B145-C25433605E73}"/>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2" name="Rektangel 41">
                <a:extLst>
                  <a:ext uri="{FF2B5EF4-FFF2-40B4-BE49-F238E27FC236}">
                    <a16:creationId xmlns:a16="http://schemas.microsoft.com/office/drawing/2014/main" id="{11084FFE-958E-4649-8650-9F6380605323}"/>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3" name="Rektangel 42">
                <a:extLst>
                  <a:ext uri="{FF2B5EF4-FFF2-40B4-BE49-F238E27FC236}">
                    <a16:creationId xmlns:a16="http://schemas.microsoft.com/office/drawing/2014/main" id="{DEF49AAC-5DA7-0E42-B164-F9CE38C17343}"/>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4" name="Rektangel 43">
                <a:extLst>
                  <a:ext uri="{FF2B5EF4-FFF2-40B4-BE49-F238E27FC236}">
                    <a16:creationId xmlns:a16="http://schemas.microsoft.com/office/drawing/2014/main" id="{E3C46F45-C240-3D4A-9E1D-27C2575BEE3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EFD2699F-3A34-6E49-BC58-DFA633A7E0CE}"/>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6F9FAF35-AD7B-3440-817C-C7E620DCF787}"/>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8047500B-DCFD-CF49-823F-82F92056A4D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67E5C96-CD93-004D-9C40-A392932E454E}"/>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4222455E-2A30-F843-8736-E1B969CE83C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CDB8867B-4406-414D-AFE4-61C5831D4E26}"/>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7CB59FA5-78FD-A84C-8C4D-D41D31229F3F}"/>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62A30746-DA6E-B644-A6C0-463BE60573C7}"/>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B35CAD8D-376D-AA49-8BF3-05A0C354C52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7503ACD8-C336-204D-9880-AFFF7A15D36A}"/>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6060C617-9662-EB44-B7B3-556CBB26FA8A}"/>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6A9818C9-E44D-1B4D-B95C-94E5E634A37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3ED09DA1-E24A-8440-8BFD-3B4EB052EA2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AEF53711-BDA8-3C40-9364-1549DF6BE3AC}"/>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F1EF459F-D27A-5748-BCA1-80EBBB81EA6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CAE74310-7615-274D-8ADA-72601E97A397}"/>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96FACAC-8BAA-634B-84F2-FF34E96DC0DE}"/>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0648AB5E-71BA-F24C-814C-D4B59B7EDCC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2E157768-4234-5B44-A77F-7FCF5C5A3E2D}"/>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507EEE6D-7051-EE40-B5A0-CF3B4230F67C}"/>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17535496-E9F2-5349-8DF4-74378D7B7ADA}"/>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6CBCEEEB-32A6-694B-9165-4CA274B42CF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A2D3947B-156E-D840-8EA8-A70E61E94DE8}"/>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54C3B970-FC81-5A47-947E-644206B80FA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5F7AE9FC-336B-4247-B389-649CCBB2C26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78579E2C-6BF3-8145-B344-804280B6C7B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956DE6F9-0762-0742-B634-89B60B889D1C}"/>
              </a:ext>
            </a:extLst>
          </p:cNvPr>
          <p:cNvGrpSpPr/>
          <p:nvPr userDrawn="1"/>
        </p:nvGrpSpPr>
        <p:grpSpPr>
          <a:xfrm>
            <a:off x="-715963" y="-4004"/>
            <a:ext cx="590564" cy="6862004"/>
            <a:chOff x="-715963" y="-4004"/>
            <a:chExt cx="590564" cy="6862004"/>
          </a:xfrm>
        </p:grpSpPr>
        <p:sp>
          <p:nvSpPr>
            <p:cNvPr id="46" name="Rektangel 45">
              <a:extLst>
                <a:ext uri="{FF2B5EF4-FFF2-40B4-BE49-F238E27FC236}">
                  <a16:creationId xmlns:a16="http://schemas.microsoft.com/office/drawing/2014/main" id="{E2D8917E-E6B3-A34C-B2B5-2309E43AD86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47" name="Rektangel 46">
              <a:extLst>
                <a:ext uri="{FF2B5EF4-FFF2-40B4-BE49-F238E27FC236}">
                  <a16:creationId xmlns:a16="http://schemas.microsoft.com/office/drawing/2014/main" id="{04AAE810-C5CD-F842-8FCB-FF7C9223EC9E}"/>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B07A1F21-62C7-344E-BDE0-FD306EF9D2CA}"/>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9" name="Rektangel 48">
              <a:extLst>
                <a:ext uri="{FF2B5EF4-FFF2-40B4-BE49-F238E27FC236}">
                  <a16:creationId xmlns:a16="http://schemas.microsoft.com/office/drawing/2014/main" id="{33F3E6C8-B25F-0943-B569-ABCDC1D08D8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B94EF2E8-B63D-A14D-B64C-B757E563829A}"/>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23D33338-6AF9-494D-A9C7-43853592D70E}"/>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B9B148B-1237-DD49-9266-C68C70AF31E6}"/>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4DADC1C3-89B0-864B-A542-2AD731563A5A}"/>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7D0FF2C0-D812-F74A-9727-42CAEA57FBA8}"/>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50167E63-A8AA-464A-835E-1DAF2EAF4B70}"/>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3536EE9C-707D-8F42-A04D-CD95C3159169}"/>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29E27862-DC9E-A542-8C63-37ED270FC2D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1613DB5F-4453-E24C-A8E3-8CB8FF8A0AC4}"/>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4BAE1983-8F39-B54E-8BE2-C6950CEF640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1A0AC7E0-B748-D94A-A58D-F166A01F9743}"/>
              </a:ext>
            </a:extLst>
          </p:cNvPr>
          <p:cNvGrpSpPr/>
          <p:nvPr userDrawn="1"/>
        </p:nvGrpSpPr>
        <p:grpSpPr>
          <a:xfrm>
            <a:off x="12252770" y="1"/>
            <a:ext cx="1165167" cy="6855561"/>
            <a:chOff x="12252770" y="1"/>
            <a:chExt cx="1165167" cy="6855561"/>
          </a:xfrm>
        </p:grpSpPr>
        <p:grpSp>
          <p:nvGrpSpPr>
            <p:cNvPr id="61" name="Gruppe 60">
              <a:extLst>
                <a:ext uri="{FF2B5EF4-FFF2-40B4-BE49-F238E27FC236}">
                  <a16:creationId xmlns:a16="http://schemas.microsoft.com/office/drawing/2014/main" id="{FF583A7A-C323-4641-B9B9-3A4B4CC95BDA}"/>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C8FE14BB-CD2A-7945-9783-88D7AF047926}"/>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6" name="Gruppe 65">
                <a:extLst>
                  <a:ext uri="{FF2B5EF4-FFF2-40B4-BE49-F238E27FC236}">
                    <a16:creationId xmlns:a16="http://schemas.microsoft.com/office/drawing/2014/main" id="{10312BBC-9E56-8748-BAC0-7006C351F443}"/>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345B25EA-5361-1148-A342-AA5B2F6E383C}"/>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897E1735-3D01-3D46-9703-38E17E5FA5F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9F40A477-B79D-F541-996B-AB04C9D3F107}"/>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44202B7E-4C70-F341-8AFD-E057E0F1BD9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AFC93B33-6310-D348-B784-FB20AE6CAED5}"/>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FF6B4707-00A3-E84F-AB69-BABE532FDEA4}"/>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78140BC-C05D-374E-8495-243760E108A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E5D47158-CA69-1541-85E0-61ED571D198E}"/>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9" name="Gruppe 68">
                  <a:extLst>
                    <a:ext uri="{FF2B5EF4-FFF2-40B4-BE49-F238E27FC236}">
                      <a16:creationId xmlns:a16="http://schemas.microsoft.com/office/drawing/2014/main" id="{E3BB1C2A-7E34-BE43-89D1-83BCF7677412}"/>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4C530B88-746D-104E-AF3C-FBC69A9E5BF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1986B6FE-0650-AC49-AAAC-93C2C5D6B68B}"/>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8C52E202-E40A-F349-A996-4AF8BA178D4A}"/>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910BD776-700F-8F48-9319-1C63968014E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2" name="TekstSylinder 61">
              <a:extLst>
                <a:ext uri="{FF2B5EF4-FFF2-40B4-BE49-F238E27FC236}">
                  <a16:creationId xmlns:a16="http://schemas.microsoft.com/office/drawing/2014/main" id="{9D689DAD-89EE-5F43-ACA8-B2566054AB19}"/>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3" name="Vinkel 62">
              <a:extLst>
                <a:ext uri="{FF2B5EF4-FFF2-40B4-BE49-F238E27FC236}">
                  <a16:creationId xmlns:a16="http://schemas.microsoft.com/office/drawing/2014/main" id="{61B53CEA-B02F-B44C-9DD9-4D2DE7A9A08E}"/>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DFCE2875-17E5-B242-991C-5686497E8BB6}"/>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
        <p:nvSpPr>
          <p:cNvPr id="81" name="Plassholder for tekst 11"/>
          <p:cNvSpPr>
            <a:spLocks noGrp="1"/>
          </p:cNvSpPr>
          <p:nvPr>
            <p:ph type="body" sz="quarter" idx="13" hasCustomPrompt="1"/>
          </p:nvPr>
        </p:nvSpPr>
        <p:spPr>
          <a:xfrm>
            <a:off x="1015200" y="480902"/>
            <a:ext cx="3845120" cy="231358"/>
          </a:xfrm>
        </p:spPr>
        <p:txBody>
          <a:bodyPr/>
          <a:lstStyle>
            <a:lvl1pPr marL="0" indent="0" algn="l">
              <a:buFont typeface="Arial" panose="020B0604020202020204" pitchFamily="34" charset="0"/>
              <a:buNone/>
              <a:defRPr sz="1600" b="0" baseline="0">
                <a:solidFill>
                  <a:schemeClr val="bg1"/>
                </a:solidFill>
              </a:defRPr>
            </a:lvl1pPr>
          </a:lstStyle>
          <a:p>
            <a:pPr lvl="0"/>
            <a:r>
              <a:rPr lang="nb-NO" dirty="0"/>
              <a:t>Klikk for å sette inn skolenavn</a:t>
            </a:r>
          </a:p>
        </p:txBody>
      </p:sp>
    </p:spTree>
    <p:extLst>
      <p:ext uri="{BB962C8B-B14F-4D97-AF65-F5344CB8AC3E}">
        <p14:creationId xmlns:p14="http://schemas.microsoft.com/office/powerpoint/2010/main" val="2521406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loverskrift blå lys">
    <p:bg>
      <p:bgPr>
        <a:solidFill>
          <a:srgbClr val="6FE9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239973"/>
            <a:ext cx="9149563" cy="1809226"/>
          </a:xfrm>
        </p:spPr>
        <p:txBody>
          <a:bodyPr anchor="b">
            <a:normAutofit/>
          </a:bodyPr>
          <a:lstStyle>
            <a:lvl1pPr>
              <a:defRPr sz="3600">
                <a:solidFill>
                  <a:schemeClr val="tx2"/>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4296EA12-ADC6-4862-8D35-A7336104FE0D}" type="datetime1">
              <a:rPr lang="nb-NO" smtClean="0"/>
              <a:t>30.10.2019</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
        <p:nvSpPr>
          <p:cNvPr id="8" name="TekstSylinder 7">
            <a:extLst>
              <a:ext uri="{FF2B5EF4-FFF2-40B4-BE49-F238E27FC236}">
                <a16:creationId xmlns:a16="http://schemas.microsoft.com/office/drawing/2014/main" id="{D3EE521D-3AAA-A648-B388-12C5AC7ADE57}"/>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blålys</a:t>
            </a:r>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00" y="-1306644"/>
            <a:ext cx="12194000" cy="1075340"/>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15963" y="-4004"/>
            <a:ext cx="590564" cy="6862004"/>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13030"/>
            <a:ext cx="846888"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sp>
        <p:nvSpPr>
          <p:cNvPr id="62" name="Plassholder for tekst 11"/>
          <p:cNvSpPr>
            <a:spLocks noGrp="1"/>
          </p:cNvSpPr>
          <p:nvPr>
            <p:ph type="body" sz="quarter" idx="13" hasCustomPrompt="1"/>
          </p:nvPr>
        </p:nvSpPr>
        <p:spPr>
          <a:xfrm>
            <a:off x="1015200" y="480902"/>
            <a:ext cx="3845120" cy="231358"/>
          </a:xfrm>
        </p:spPr>
        <p:txBody>
          <a:bodyPr/>
          <a:lstStyle>
            <a:lvl1pPr marL="0" indent="0" algn="l">
              <a:buFont typeface="Arial" panose="020B0604020202020204" pitchFamily="34" charset="0"/>
              <a:buNone/>
              <a:defRPr sz="1600" b="0" baseline="0">
                <a:solidFill>
                  <a:schemeClr val="bg1"/>
                </a:solidFill>
              </a:defRPr>
            </a:lvl1pPr>
          </a:lstStyle>
          <a:p>
            <a:pPr lvl="0"/>
            <a:r>
              <a:rPr lang="nb-NO" dirty="0"/>
              <a:t>Klikk for å sette inn skolenavn</a:t>
            </a:r>
          </a:p>
        </p:txBody>
      </p:sp>
    </p:spTree>
    <p:extLst>
      <p:ext uri="{BB962C8B-B14F-4D97-AF65-F5344CB8AC3E}">
        <p14:creationId xmlns:p14="http://schemas.microsoft.com/office/powerpoint/2010/main" val="992604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eloverskrift grønn">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118247"/>
            <a:ext cx="9149563" cy="1930952"/>
          </a:xfrm>
        </p:spPr>
        <p:txBody>
          <a:bodyPr anchor="b">
            <a:normAutofit/>
          </a:bodyPr>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6FA71CE8-A6AA-7941-BA44-4470F46BA678}"/>
              </a:ext>
            </a:extLst>
          </p:cNvPr>
          <p:cNvSpPr>
            <a:spLocks noGrp="1"/>
          </p:cNvSpPr>
          <p:nvPr>
            <p:ph type="dt" sz="half" idx="10"/>
          </p:nvPr>
        </p:nvSpPr>
        <p:spPr/>
        <p:txBody>
          <a:bodyPr/>
          <a:lstStyle>
            <a:lvl1pPr>
              <a:defRPr>
                <a:solidFill>
                  <a:schemeClr val="bg1"/>
                </a:solidFill>
              </a:defRPr>
            </a:lvl1pPr>
          </a:lstStyle>
          <a:p>
            <a:fld id="{CB875CFF-384F-4550-9E56-127641D5ACD6}" type="datetime1">
              <a:rPr lang="nb-NO" smtClean="0"/>
              <a:t>30.10.2019</a:t>
            </a:fld>
            <a:endParaRPr lang="nb-NO"/>
          </a:p>
        </p:txBody>
      </p:sp>
      <p:sp>
        <p:nvSpPr>
          <p:cNvPr id="5" name="Plassholder for bunntekst 4">
            <a:extLst>
              <a:ext uri="{FF2B5EF4-FFF2-40B4-BE49-F238E27FC236}">
                <a16:creationId xmlns:a16="http://schemas.microsoft.com/office/drawing/2014/main" id="{8FC1DC58-3619-1C4A-A2A9-FCC46E40D060}"/>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06AF6C1B-1375-214D-930C-568979A4AB02}"/>
              </a:ext>
            </a:extLst>
          </p:cNvPr>
          <p:cNvSpPr>
            <a:spLocks noGrp="1"/>
          </p:cNvSpPr>
          <p:nvPr>
            <p:ph type="sldNum" sz="quarter" idx="12"/>
          </p:nvPr>
        </p:nvSpPr>
        <p:spPr/>
        <p:txBody>
          <a:bodyPr/>
          <a:lstStyle>
            <a:lvl1pPr>
              <a:defRPr>
                <a:solidFill>
                  <a:schemeClr val="bg1"/>
                </a:solidFill>
              </a:defRPr>
            </a:lvl1pPr>
          </a:lstStyle>
          <a:p>
            <a:fld id="{09C020DA-48BB-BA49-A10E-0DA718F220D6}" type="slidenum">
              <a:rPr lang="nb-NO" smtClean="0"/>
              <a:pPr/>
              <a:t>‹#›</a:t>
            </a:fld>
            <a:endParaRPr lang="nb-NO"/>
          </a:p>
        </p:txBody>
      </p:sp>
      <p:sp>
        <p:nvSpPr>
          <p:cNvPr id="9" name="TekstSylinder 8">
            <a:extLst>
              <a:ext uri="{FF2B5EF4-FFF2-40B4-BE49-F238E27FC236}">
                <a16:creationId xmlns:a16="http://schemas.microsoft.com/office/drawing/2014/main" id="{56DCE336-CB3A-EE4C-B856-D0DDC1D40A8B}"/>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grønn</a:t>
            </a:r>
          </a:p>
        </p:txBody>
      </p:sp>
      <p:pic>
        <p:nvPicPr>
          <p:cNvPr id="8" name="Bilde 7">
            <a:extLst>
              <a:ext uri="{FF2B5EF4-FFF2-40B4-BE49-F238E27FC236}">
                <a16:creationId xmlns:a16="http://schemas.microsoft.com/office/drawing/2014/main" id="{187EC0DC-7E52-9A40-A58A-3F54A8CB18F9}"/>
              </a:ext>
            </a:extLst>
          </p:cNvPr>
          <p:cNvPicPr>
            <a:picLocks noChangeAspect="1"/>
          </p:cNvPicPr>
          <p:nvPr userDrawn="1"/>
        </p:nvPicPr>
        <p:blipFill>
          <a:blip r:embed="rId2"/>
          <a:stretch>
            <a:fillRect/>
          </a:stretch>
        </p:blipFill>
        <p:spPr>
          <a:xfrm>
            <a:off x="331200" y="6298809"/>
            <a:ext cx="688336" cy="355181"/>
          </a:xfrm>
          <a:prstGeom prst="rect">
            <a:avLst/>
          </a:prstGeom>
        </p:spPr>
      </p:pic>
      <p:sp>
        <p:nvSpPr>
          <p:cNvPr id="10" name="TekstSylinder 9">
            <a:extLst>
              <a:ext uri="{FF2B5EF4-FFF2-40B4-BE49-F238E27FC236}">
                <a16:creationId xmlns:a16="http://schemas.microsoft.com/office/drawing/2014/main" id="{139591D7-4BAA-AD4D-8528-AB360D76AB1C}"/>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nvGrpSpPr>
          <p:cNvPr id="11" name="Gruppe 10">
            <a:extLst>
              <a:ext uri="{FF2B5EF4-FFF2-40B4-BE49-F238E27FC236}">
                <a16:creationId xmlns:a16="http://schemas.microsoft.com/office/drawing/2014/main" id="{13BBCEE3-24AB-0443-BD67-EB33C7B8AEBA}"/>
              </a:ext>
            </a:extLst>
          </p:cNvPr>
          <p:cNvGrpSpPr/>
          <p:nvPr userDrawn="1"/>
        </p:nvGrpSpPr>
        <p:grpSpPr>
          <a:xfrm>
            <a:off x="-800" y="-1306644"/>
            <a:ext cx="12194000" cy="1075340"/>
            <a:chOff x="-800" y="-1229864"/>
            <a:chExt cx="12194000" cy="1075340"/>
          </a:xfrm>
        </p:grpSpPr>
        <p:grpSp>
          <p:nvGrpSpPr>
            <p:cNvPr id="12" name="Gruppe 11">
              <a:extLst>
                <a:ext uri="{FF2B5EF4-FFF2-40B4-BE49-F238E27FC236}">
                  <a16:creationId xmlns:a16="http://schemas.microsoft.com/office/drawing/2014/main" id="{6BB2202B-00F2-9E4C-AFDD-35699501D021}"/>
                </a:ext>
              </a:extLst>
            </p:cNvPr>
            <p:cNvGrpSpPr/>
            <p:nvPr/>
          </p:nvGrpSpPr>
          <p:grpSpPr>
            <a:xfrm>
              <a:off x="0" y="-320124"/>
              <a:ext cx="12192000" cy="165600"/>
              <a:chOff x="0" y="-413084"/>
              <a:chExt cx="12192000" cy="206078"/>
            </a:xfrm>
            <a:solidFill>
              <a:schemeClr val="bg1"/>
            </a:solidFill>
          </p:grpSpPr>
          <p:sp>
            <p:nvSpPr>
              <p:cNvPr id="39" name="Rektangel 38">
                <a:extLst>
                  <a:ext uri="{FF2B5EF4-FFF2-40B4-BE49-F238E27FC236}">
                    <a16:creationId xmlns:a16="http://schemas.microsoft.com/office/drawing/2014/main" id="{94D535C2-C1D3-574D-9DE0-C5038F93DDEE}"/>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0" name="Rektangel 39">
                <a:extLst>
                  <a:ext uri="{FF2B5EF4-FFF2-40B4-BE49-F238E27FC236}">
                    <a16:creationId xmlns:a16="http://schemas.microsoft.com/office/drawing/2014/main" id="{B0447337-0E0D-E74B-BEB0-839D4C2D3F6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1" name="Rektangel 40">
                <a:extLst>
                  <a:ext uri="{FF2B5EF4-FFF2-40B4-BE49-F238E27FC236}">
                    <a16:creationId xmlns:a16="http://schemas.microsoft.com/office/drawing/2014/main" id="{7235FB9F-426B-1540-8667-600D4D505F02}"/>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2" name="Rektangel 41">
                <a:extLst>
                  <a:ext uri="{FF2B5EF4-FFF2-40B4-BE49-F238E27FC236}">
                    <a16:creationId xmlns:a16="http://schemas.microsoft.com/office/drawing/2014/main" id="{99FD143F-45B4-C648-92DA-737700DE1DF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3" name="Rektangel 42">
                <a:extLst>
                  <a:ext uri="{FF2B5EF4-FFF2-40B4-BE49-F238E27FC236}">
                    <a16:creationId xmlns:a16="http://schemas.microsoft.com/office/drawing/2014/main" id="{597D59D5-7D97-D94F-8A66-577CD8F9866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4" name="Rektangel 43">
                <a:extLst>
                  <a:ext uri="{FF2B5EF4-FFF2-40B4-BE49-F238E27FC236}">
                    <a16:creationId xmlns:a16="http://schemas.microsoft.com/office/drawing/2014/main" id="{CAC29080-0BCD-484C-A7F8-9ED2F43CCFDC}"/>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13" name="Rett linje 12">
              <a:extLst>
                <a:ext uri="{FF2B5EF4-FFF2-40B4-BE49-F238E27FC236}">
                  <a16:creationId xmlns:a16="http://schemas.microsoft.com/office/drawing/2014/main" id="{FD4DE1FD-452D-244B-A36C-89C274C06B0B}"/>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6361914-3D97-4049-84DE-1610E24715EC}"/>
                </a:ext>
              </a:extLst>
            </p:cNvPr>
            <p:cNvCxnSpPr>
              <a:cxnSpLocks/>
              <a:stCxn id="2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65923FA-B7C1-854B-B2E5-9206B76CCDAC}"/>
                </a:ext>
              </a:extLst>
            </p:cNvPr>
            <p:cNvCxnSpPr>
              <a:cxnSpLocks/>
              <a:stCxn id="3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F1E58F8D-F80C-AC44-98EA-D8C378F9B47C}"/>
                </a:ext>
              </a:extLst>
            </p:cNvPr>
            <p:cNvCxnSpPr>
              <a:cxnSpLocks/>
              <a:stCxn id="2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B5DCD42B-B201-6F41-946C-12C528253467}"/>
                </a:ext>
              </a:extLst>
            </p:cNvPr>
            <p:cNvCxnSpPr>
              <a:cxnSpLocks/>
              <a:stCxn id="3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87C0F14-3734-DC4C-9A8C-47BE42660B1D}"/>
                </a:ext>
              </a:extLst>
            </p:cNvPr>
            <p:cNvCxnSpPr>
              <a:cxnSpLocks/>
              <a:stCxn id="3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4B9CFBC7-5F77-6947-8057-CF62BE182894}"/>
                </a:ext>
              </a:extLst>
            </p:cNvPr>
            <p:cNvCxnSpPr>
              <a:cxnSpLocks/>
              <a:stCxn id="3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uppe 19">
              <a:extLst>
                <a:ext uri="{FF2B5EF4-FFF2-40B4-BE49-F238E27FC236}">
                  <a16:creationId xmlns:a16="http://schemas.microsoft.com/office/drawing/2014/main" id="{F5787542-1A5A-1D4B-846B-FAA886450058}"/>
                </a:ext>
              </a:extLst>
            </p:cNvPr>
            <p:cNvGrpSpPr/>
            <p:nvPr userDrawn="1"/>
          </p:nvGrpSpPr>
          <p:grpSpPr>
            <a:xfrm>
              <a:off x="0" y="-621464"/>
              <a:ext cx="12192000" cy="206078"/>
              <a:chOff x="0" y="-674874"/>
              <a:chExt cx="12192000" cy="206078"/>
            </a:xfrm>
          </p:grpSpPr>
          <p:sp>
            <p:nvSpPr>
              <p:cNvPr id="37" name="Rektangel 36">
                <a:extLst>
                  <a:ext uri="{FF2B5EF4-FFF2-40B4-BE49-F238E27FC236}">
                    <a16:creationId xmlns:a16="http://schemas.microsoft.com/office/drawing/2014/main" id="{A0559255-0E9B-BF4A-89F2-B6F305733DBA}"/>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38" name="Rett linje 37">
                <a:extLst>
                  <a:ext uri="{FF2B5EF4-FFF2-40B4-BE49-F238E27FC236}">
                    <a16:creationId xmlns:a16="http://schemas.microsoft.com/office/drawing/2014/main" id="{A1321B9F-CE94-5746-B5F6-0E9B3BEB324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e 20">
              <a:extLst>
                <a:ext uri="{FF2B5EF4-FFF2-40B4-BE49-F238E27FC236}">
                  <a16:creationId xmlns:a16="http://schemas.microsoft.com/office/drawing/2014/main" id="{C8EC425F-F754-4C42-AC04-C39F6F40DBB5}"/>
                </a:ext>
              </a:extLst>
            </p:cNvPr>
            <p:cNvGrpSpPr/>
            <p:nvPr userDrawn="1"/>
          </p:nvGrpSpPr>
          <p:grpSpPr>
            <a:xfrm>
              <a:off x="0" y="-744566"/>
              <a:ext cx="10156824" cy="206078"/>
              <a:chOff x="0" y="-930144"/>
              <a:chExt cx="10156824" cy="206078"/>
            </a:xfrm>
          </p:grpSpPr>
          <p:sp>
            <p:nvSpPr>
              <p:cNvPr id="35" name="Rektangel 34">
                <a:extLst>
                  <a:ext uri="{FF2B5EF4-FFF2-40B4-BE49-F238E27FC236}">
                    <a16:creationId xmlns:a16="http://schemas.microsoft.com/office/drawing/2014/main" id="{A959781D-5E16-444A-AC0D-6F4997C4C017}"/>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36" name="Rett linje 35">
                <a:extLst>
                  <a:ext uri="{FF2B5EF4-FFF2-40B4-BE49-F238E27FC236}">
                    <a16:creationId xmlns:a16="http://schemas.microsoft.com/office/drawing/2014/main" id="{2B5CCFDB-1D79-4A4F-9A1F-11658F842A8C}"/>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D844E4D2-7EDD-ED46-B52A-3D94B5F9820F}"/>
                </a:ext>
              </a:extLst>
            </p:cNvPr>
            <p:cNvGrpSpPr/>
            <p:nvPr userDrawn="1"/>
          </p:nvGrpSpPr>
          <p:grpSpPr>
            <a:xfrm>
              <a:off x="0" y="-867666"/>
              <a:ext cx="8128000" cy="206078"/>
              <a:chOff x="0" y="-1191934"/>
              <a:chExt cx="8128000" cy="206078"/>
            </a:xfrm>
          </p:grpSpPr>
          <p:sp>
            <p:nvSpPr>
              <p:cNvPr id="33" name="Rektangel 32">
                <a:extLst>
                  <a:ext uri="{FF2B5EF4-FFF2-40B4-BE49-F238E27FC236}">
                    <a16:creationId xmlns:a16="http://schemas.microsoft.com/office/drawing/2014/main" id="{992866F7-A4CD-E941-9557-B2659021867F}"/>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34" name="Rett linje 33">
                <a:extLst>
                  <a:ext uri="{FF2B5EF4-FFF2-40B4-BE49-F238E27FC236}">
                    <a16:creationId xmlns:a16="http://schemas.microsoft.com/office/drawing/2014/main" id="{94031140-D1CC-7548-B0C5-140A1D829C95}"/>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086AB968-3FEC-B14A-AE46-699972E77AC9}"/>
                </a:ext>
              </a:extLst>
            </p:cNvPr>
            <p:cNvGrpSpPr/>
            <p:nvPr userDrawn="1"/>
          </p:nvGrpSpPr>
          <p:grpSpPr>
            <a:xfrm>
              <a:off x="-800" y="-990766"/>
              <a:ext cx="6091200" cy="206078"/>
              <a:chOff x="0" y="-1453724"/>
              <a:chExt cx="6091200" cy="206078"/>
            </a:xfrm>
          </p:grpSpPr>
          <p:sp>
            <p:nvSpPr>
              <p:cNvPr id="31" name="Rektangel 30">
                <a:extLst>
                  <a:ext uri="{FF2B5EF4-FFF2-40B4-BE49-F238E27FC236}">
                    <a16:creationId xmlns:a16="http://schemas.microsoft.com/office/drawing/2014/main" id="{F2B2B548-3B5A-4545-9F4A-51C542F72802}"/>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32" name="Rett linje 31">
                <a:extLst>
                  <a:ext uri="{FF2B5EF4-FFF2-40B4-BE49-F238E27FC236}">
                    <a16:creationId xmlns:a16="http://schemas.microsoft.com/office/drawing/2014/main" id="{BC454D48-2536-E04E-AB25-05FF6F42D03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B5F2B127-731C-344E-A6E1-153CB2968860}"/>
                </a:ext>
              </a:extLst>
            </p:cNvPr>
            <p:cNvGrpSpPr/>
            <p:nvPr userDrawn="1"/>
          </p:nvGrpSpPr>
          <p:grpSpPr>
            <a:xfrm>
              <a:off x="0" y="-1113866"/>
              <a:ext cx="4060800" cy="206078"/>
              <a:chOff x="0" y="-1715514"/>
              <a:chExt cx="4060800" cy="206078"/>
            </a:xfrm>
          </p:grpSpPr>
          <p:sp>
            <p:nvSpPr>
              <p:cNvPr id="29" name="Rektangel 28">
                <a:extLst>
                  <a:ext uri="{FF2B5EF4-FFF2-40B4-BE49-F238E27FC236}">
                    <a16:creationId xmlns:a16="http://schemas.microsoft.com/office/drawing/2014/main" id="{F44C559D-3AD5-AC41-90AC-D85681263E9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30" name="Rett linje 29">
                <a:extLst>
                  <a:ext uri="{FF2B5EF4-FFF2-40B4-BE49-F238E27FC236}">
                    <a16:creationId xmlns:a16="http://schemas.microsoft.com/office/drawing/2014/main" id="{E878BA33-6479-4F48-8790-F50239C5B6E5}"/>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B7A888EF-51DF-2142-9BD4-1D5B290F99BD}"/>
                </a:ext>
              </a:extLst>
            </p:cNvPr>
            <p:cNvGrpSpPr/>
            <p:nvPr userDrawn="1"/>
          </p:nvGrpSpPr>
          <p:grpSpPr>
            <a:xfrm>
              <a:off x="0" y="-1229864"/>
              <a:ext cx="1015200" cy="206078"/>
              <a:chOff x="0" y="-1959289"/>
              <a:chExt cx="1015200" cy="206078"/>
            </a:xfrm>
          </p:grpSpPr>
          <p:sp>
            <p:nvSpPr>
              <p:cNvPr id="27" name="Rektangel 26">
                <a:extLst>
                  <a:ext uri="{FF2B5EF4-FFF2-40B4-BE49-F238E27FC236}">
                    <a16:creationId xmlns:a16="http://schemas.microsoft.com/office/drawing/2014/main" id="{C40A1871-C632-BA42-865E-385F917313D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28" name="Rett linje 27">
                <a:extLst>
                  <a:ext uri="{FF2B5EF4-FFF2-40B4-BE49-F238E27FC236}">
                    <a16:creationId xmlns:a16="http://schemas.microsoft.com/office/drawing/2014/main" id="{65CC1611-82E6-2047-8CF0-43AA7AC5EA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6" name="Rett linje 25">
              <a:extLst>
                <a:ext uri="{FF2B5EF4-FFF2-40B4-BE49-F238E27FC236}">
                  <a16:creationId xmlns:a16="http://schemas.microsoft.com/office/drawing/2014/main" id="{ACFB9B65-9461-0546-B649-74929926915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567C66A2-6E0B-E04F-8BE8-0CFB8D12731C}"/>
              </a:ext>
            </a:extLst>
          </p:cNvPr>
          <p:cNvGrpSpPr/>
          <p:nvPr userDrawn="1"/>
        </p:nvGrpSpPr>
        <p:grpSpPr>
          <a:xfrm>
            <a:off x="-715963" y="-4004"/>
            <a:ext cx="590564" cy="6862004"/>
            <a:chOff x="-715963" y="-4004"/>
            <a:chExt cx="590564" cy="6862004"/>
          </a:xfrm>
        </p:grpSpPr>
        <p:sp>
          <p:nvSpPr>
            <p:cNvPr id="46" name="Rektangel 45">
              <a:extLst>
                <a:ext uri="{FF2B5EF4-FFF2-40B4-BE49-F238E27FC236}">
                  <a16:creationId xmlns:a16="http://schemas.microsoft.com/office/drawing/2014/main" id="{49DA9212-4961-A648-B14D-31BCDCCD4E28}"/>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47" name="Rektangel 46">
              <a:extLst>
                <a:ext uri="{FF2B5EF4-FFF2-40B4-BE49-F238E27FC236}">
                  <a16:creationId xmlns:a16="http://schemas.microsoft.com/office/drawing/2014/main" id="{5BB1D184-2912-D74A-BE34-318E7A05058A}"/>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8" name="Rektangel 47">
              <a:extLst>
                <a:ext uri="{FF2B5EF4-FFF2-40B4-BE49-F238E27FC236}">
                  <a16:creationId xmlns:a16="http://schemas.microsoft.com/office/drawing/2014/main" id="{AE88F454-0C3F-F846-89C4-02EF1C0FD13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9" name="Rektangel 48">
              <a:extLst>
                <a:ext uri="{FF2B5EF4-FFF2-40B4-BE49-F238E27FC236}">
                  <a16:creationId xmlns:a16="http://schemas.microsoft.com/office/drawing/2014/main" id="{CE769F81-2332-4347-8959-706360C8257D}"/>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50" name="Rett linje 49">
              <a:extLst>
                <a:ext uri="{FF2B5EF4-FFF2-40B4-BE49-F238E27FC236}">
                  <a16:creationId xmlns:a16="http://schemas.microsoft.com/office/drawing/2014/main" id="{768B4DB9-0EA0-C940-83B3-A898046E5F2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FEA1EE2A-636F-8E4B-B374-7390FE4B551D}"/>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C0EC8CF7-5494-BE49-A77F-650141FF9B93}"/>
                </a:ext>
              </a:extLst>
            </p:cNvPr>
            <p:cNvCxnSpPr>
              <a:cxnSpLocks/>
              <a:stCxn id="54"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81687275-9BC1-BC47-969C-D0B3B2A439F5}"/>
                </a:ext>
              </a:extLst>
            </p:cNvPr>
            <p:cNvCxnSpPr>
              <a:cxnSpLocks/>
              <a:stCxn id="54"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ktangel 53">
              <a:extLst>
                <a:ext uri="{FF2B5EF4-FFF2-40B4-BE49-F238E27FC236}">
                  <a16:creationId xmlns:a16="http://schemas.microsoft.com/office/drawing/2014/main" id="{A369C808-1201-6640-AAFD-CA0EF9B7E23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5" name="Rett linje 54">
              <a:extLst>
                <a:ext uri="{FF2B5EF4-FFF2-40B4-BE49-F238E27FC236}">
                  <a16:creationId xmlns:a16="http://schemas.microsoft.com/office/drawing/2014/main" id="{733C973E-BA66-2C44-85D3-034A4B8C271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2F949662-24F0-1D4B-BBA8-48572D92D56E}"/>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7" name="Rett linje 56">
              <a:extLst>
                <a:ext uri="{FF2B5EF4-FFF2-40B4-BE49-F238E27FC236}">
                  <a16:creationId xmlns:a16="http://schemas.microsoft.com/office/drawing/2014/main" id="{6F5BB052-563F-654D-9EB6-B7236AFC5EC3}"/>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BD50869A-FFA2-4D4C-B4B8-483071F75030}"/>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6EAC9794-EE8F-6E45-9E74-476E6D1C7B44}"/>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e 59">
            <a:extLst>
              <a:ext uri="{FF2B5EF4-FFF2-40B4-BE49-F238E27FC236}">
                <a16:creationId xmlns:a16="http://schemas.microsoft.com/office/drawing/2014/main" id="{3F73E53C-4750-5146-946E-34ECC95D0EFA}"/>
              </a:ext>
            </a:extLst>
          </p:cNvPr>
          <p:cNvGrpSpPr/>
          <p:nvPr userDrawn="1"/>
        </p:nvGrpSpPr>
        <p:grpSpPr>
          <a:xfrm>
            <a:off x="12252770" y="1"/>
            <a:ext cx="1165167" cy="6855561"/>
            <a:chOff x="12252770" y="1"/>
            <a:chExt cx="1165167" cy="6855561"/>
          </a:xfrm>
        </p:grpSpPr>
        <p:grpSp>
          <p:nvGrpSpPr>
            <p:cNvPr id="61" name="Gruppe 60">
              <a:extLst>
                <a:ext uri="{FF2B5EF4-FFF2-40B4-BE49-F238E27FC236}">
                  <a16:creationId xmlns:a16="http://schemas.microsoft.com/office/drawing/2014/main" id="{4A07FB60-8AD6-1E4E-8637-B175255E2BEE}"/>
                </a:ext>
              </a:extLst>
            </p:cNvPr>
            <p:cNvGrpSpPr/>
            <p:nvPr userDrawn="1"/>
          </p:nvGrpSpPr>
          <p:grpSpPr>
            <a:xfrm>
              <a:off x="12252770" y="1"/>
              <a:ext cx="409071" cy="3254927"/>
              <a:chOff x="12252770" y="1"/>
              <a:chExt cx="588588" cy="4683318"/>
            </a:xfrm>
          </p:grpSpPr>
          <p:sp>
            <p:nvSpPr>
              <p:cNvPr id="65" name="Rektangel 64">
                <a:extLst>
                  <a:ext uri="{FF2B5EF4-FFF2-40B4-BE49-F238E27FC236}">
                    <a16:creationId xmlns:a16="http://schemas.microsoft.com/office/drawing/2014/main" id="{3C639129-0821-2E41-823D-A2586C4F3A3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6" name="Gruppe 65">
                <a:extLst>
                  <a:ext uri="{FF2B5EF4-FFF2-40B4-BE49-F238E27FC236}">
                    <a16:creationId xmlns:a16="http://schemas.microsoft.com/office/drawing/2014/main" id="{47DF39C7-35AE-C54C-BC0B-3A19D6EB738F}"/>
                  </a:ext>
                </a:extLst>
              </p:cNvPr>
              <p:cNvGrpSpPr/>
              <p:nvPr userDrawn="1"/>
            </p:nvGrpSpPr>
            <p:grpSpPr>
              <a:xfrm>
                <a:off x="12326727" y="84822"/>
                <a:ext cx="440675" cy="4513676"/>
                <a:chOff x="12316858" y="92947"/>
                <a:chExt cx="440675" cy="4513676"/>
              </a:xfrm>
            </p:grpSpPr>
            <p:grpSp>
              <p:nvGrpSpPr>
                <p:cNvPr id="67" name="Gruppe 66">
                  <a:extLst>
                    <a:ext uri="{FF2B5EF4-FFF2-40B4-BE49-F238E27FC236}">
                      <a16:creationId xmlns:a16="http://schemas.microsoft.com/office/drawing/2014/main" id="{E4CEC8CA-56E6-A248-AEEC-76CE5F2078C6}"/>
                    </a:ext>
                  </a:extLst>
                </p:cNvPr>
                <p:cNvGrpSpPr/>
                <p:nvPr userDrawn="1"/>
              </p:nvGrpSpPr>
              <p:grpSpPr>
                <a:xfrm>
                  <a:off x="12316858" y="92947"/>
                  <a:ext cx="440675" cy="1322025"/>
                  <a:chOff x="12316858" y="92947"/>
                  <a:chExt cx="440675" cy="1322025"/>
                </a:xfrm>
              </p:grpSpPr>
              <p:sp>
                <p:nvSpPr>
                  <p:cNvPr id="77" name="Rektangel 76">
                    <a:extLst>
                      <a:ext uri="{FF2B5EF4-FFF2-40B4-BE49-F238E27FC236}">
                        <a16:creationId xmlns:a16="http://schemas.microsoft.com/office/drawing/2014/main" id="{6BA476DA-F3CB-BF40-825B-C9726FDB3340}"/>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41DE7585-82A9-254E-B377-C847B5B8898E}"/>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2E8AFC07-FF61-4B4D-B978-6832B4C9481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AB49F067-F83D-6040-9097-FAD02A98AA06}"/>
                    </a:ext>
                  </a:extLst>
                </p:cNvPr>
                <p:cNvGrpSpPr/>
                <p:nvPr userDrawn="1"/>
              </p:nvGrpSpPr>
              <p:grpSpPr>
                <a:xfrm>
                  <a:off x="12316858" y="1468435"/>
                  <a:ext cx="440675" cy="1322025"/>
                  <a:chOff x="12316858" y="1600866"/>
                  <a:chExt cx="440675" cy="1322025"/>
                </a:xfrm>
              </p:grpSpPr>
              <p:sp>
                <p:nvSpPr>
                  <p:cNvPr id="74" name="Rektangel 73">
                    <a:extLst>
                      <a:ext uri="{FF2B5EF4-FFF2-40B4-BE49-F238E27FC236}">
                        <a16:creationId xmlns:a16="http://schemas.microsoft.com/office/drawing/2014/main" id="{B83C0977-8F82-8B47-A7AF-DFF01EBBC17B}"/>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88C1840A-42D1-564F-ABF0-8AD888CCBF00}"/>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9753835D-5947-514F-B829-E0777B5CB372}"/>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9" name="Gruppe 68">
                  <a:extLst>
                    <a:ext uri="{FF2B5EF4-FFF2-40B4-BE49-F238E27FC236}">
                      <a16:creationId xmlns:a16="http://schemas.microsoft.com/office/drawing/2014/main" id="{9E4B048F-2DB5-864E-9916-4579BF69B403}"/>
                    </a:ext>
                  </a:extLst>
                </p:cNvPr>
                <p:cNvGrpSpPr/>
                <p:nvPr userDrawn="1"/>
              </p:nvGrpSpPr>
              <p:grpSpPr>
                <a:xfrm>
                  <a:off x="12316858" y="2843923"/>
                  <a:ext cx="440675" cy="1762700"/>
                  <a:chOff x="12316858" y="3201732"/>
                  <a:chExt cx="440675" cy="1762700"/>
                </a:xfrm>
              </p:grpSpPr>
              <p:sp>
                <p:nvSpPr>
                  <p:cNvPr id="70" name="Rektangel 69">
                    <a:extLst>
                      <a:ext uri="{FF2B5EF4-FFF2-40B4-BE49-F238E27FC236}">
                        <a16:creationId xmlns:a16="http://schemas.microsoft.com/office/drawing/2014/main" id="{966A3D23-DE40-5941-BDD7-7BBD534EA274}"/>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EAFFCAED-B4E3-E646-8F10-EEF2D096A5B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38798E96-DD98-A043-AFF1-46C523EB318D}"/>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CA777E04-7EC0-7449-B74D-06BBDF2F1840}"/>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2" name="TekstSylinder 61">
              <a:extLst>
                <a:ext uri="{FF2B5EF4-FFF2-40B4-BE49-F238E27FC236}">
                  <a16:creationId xmlns:a16="http://schemas.microsoft.com/office/drawing/2014/main" id="{288A1BEF-9AB5-4443-94A2-40B9C5C9EB68}"/>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3" name="Vinkel 62">
              <a:extLst>
                <a:ext uri="{FF2B5EF4-FFF2-40B4-BE49-F238E27FC236}">
                  <a16:creationId xmlns:a16="http://schemas.microsoft.com/office/drawing/2014/main" id="{67280F82-ACFE-E245-96A5-28793ECC8DB2}"/>
                </a:ext>
              </a:extLst>
            </p:cNvPr>
            <p:cNvCxnSpPr>
              <a:cxnSpLocks/>
              <a:stCxn id="77" idx="3"/>
              <a:endCxn id="74"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AFA9D3B3-2D34-474A-9293-C08A1F07126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
        <p:nvSpPr>
          <p:cNvPr id="80" name="Plassholder for tekst 11"/>
          <p:cNvSpPr>
            <a:spLocks noGrp="1"/>
          </p:cNvSpPr>
          <p:nvPr>
            <p:ph type="body" sz="quarter" idx="13" hasCustomPrompt="1"/>
          </p:nvPr>
        </p:nvSpPr>
        <p:spPr>
          <a:xfrm>
            <a:off x="1015200" y="480902"/>
            <a:ext cx="3845120" cy="231358"/>
          </a:xfrm>
        </p:spPr>
        <p:txBody>
          <a:bodyPr/>
          <a:lstStyle>
            <a:lvl1pPr marL="0" indent="0" algn="l">
              <a:buFont typeface="Arial" panose="020B0604020202020204" pitchFamily="34" charset="0"/>
              <a:buNone/>
              <a:defRPr sz="1600" b="0" baseline="0">
                <a:solidFill>
                  <a:schemeClr val="bg1"/>
                </a:solidFill>
              </a:defRPr>
            </a:lvl1pPr>
          </a:lstStyle>
          <a:p>
            <a:pPr lvl="0"/>
            <a:r>
              <a:rPr lang="nb-NO" dirty="0"/>
              <a:t>Klikk for å sette inn skolenavn</a:t>
            </a:r>
          </a:p>
        </p:txBody>
      </p:sp>
    </p:spTree>
    <p:extLst>
      <p:ext uri="{BB962C8B-B14F-4D97-AF65-F5344CB8AC3E}">
        <p14:creationId xmlns:p14="http://schemas.microsoft.com/office/powerpoint/2010/main" val="862199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loverskrift grønn lys">
    <p:bg>
      <p:bgPr>
        <a:solidFill>
          <a:schemeClr val="accen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239973"/>
            <a:ext cx="9149563" cy="1809226"/>
          </a:xfrm>
        </p:spPr>
        <p:txBody>
          <a:bodyPr anchor="b">
            <a:normAutofit/>
          </a:bodyPr>
          <a:lstStyle>
            <a:lvl1pPr>
              <a:defRPr sz="3600">
                <a:solidFill>
                  <a:schemeClr val="accent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A3BB7308-204F-42B6-B17D-DF4A29FEAD84}" type="datetime1">
              <a:rPr lang="nb-NO" smtClean="0"/>
              <a:t>30.10.2019</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
        <p:nvSpPr>
          <p:cNvPr id="8" name="TekstSylinder 7">
            <a:extLst>
              <a:ext uri="{FF2B5EF4-FFF2-40B4-BE49-F238E27FC236}">
                <a16:creationId xmlns:a16="http://schemas.microsoft.com/office/drawing/2014/main" id="{D3EE521D-3AAA-A648-B388-12C5AC7ADE57}"/>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grønn lys</a:t>
            </a:r>
          </a:p>
        </p:txBody>
      </p:sp>
      <p:grpSp>
        <p:nvGrpSpPr>
          <p:cNvPr id="12" name="Gruppe 11">
            <a:extLst>
              <a:ext uri="{FF2B5EF4-FFF2-40B4-BE49-F238E27FC236}">
                <a16:creationId xmlns:a16="http://schemas.microsoft.com/office/drawing/2014/main" id="{158459D6-D53B-844D-BA71-74AB73728085}"/>
              </a:ext>
            </a:extLst>
          </p:cNvPr>
          <p:cNvGrpSpPr/>
          <p:nvPr userDrawn="1"/>
        </p:nvGrpSpPr>
        <p:grpSpPr>
          <a:xfrm>
            <a:off x="-800" y="-1306644"/>
            <a:ext cx="12194000" cy="1075340"/>
            <a:chOff x="-800" y="-1229864"/>
            <a:chExt cx="12194000" cy="1075340"/>
          </a:xfrm>
        </p:grpSpPr>
        <p:grpSp>
          <p:nvGrpSpPr>
            <p:cNvPr id="13" name="Gruppe 12">
              <a:extLst>
                <a:ext uri="{FF2B5EF4-FFF2-40B4-BE49-F238E27FC236}">
                  <a16:creationId xmlns:a16="http://schemas.microsoft.com/office/drawing/2014/main" id="{E188DF00-268E-454B-8375-A395777F20B8}"/>
                </a:ext>
              </a:extLst>
            </p:cNvPr>
            <p:cNvGrpSpPr/>
            <p:nvPr/>
          </p:nvGrpSpPr>
          <p:grpSpPr>
            <a:xfrm>
              <a:off x="0" y="-320124"/>
              <a:ext cx="12192000" cy="165600"/>
              <a:chOff x="0" y="-413084"/>
              <a:chExt cx="12192000" cy="206078"/>
            </a:xfrm>
            <a:solidFill>
              <a:schemeClr val="bg1"/>
            </a:solidFill>
          </p:grpSpPr>
          <p:sp>
            <p:nvSpPr>
              <p:cNvPr id="40" name="Rektangel 39">
                <a:extLst>
                  <a:ext uri="{FF2B5EF4-FFF2-40B4-BE49-F238E27FC236}">
                    <a16:creationId xmlns:a16="http://schemas.microsoft.com/office/drawing/2014/main" id="{2300D8BC-F67F-024B-B7A8-72F2D829CC5B}"/>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1" name="Rektangel 40">
                <a:extLst>
                  <a:ext uri="{FF2B5EF4-FFF2-40B4-BE49-F238E27FC236}">
                    <a16:creationId xmlns:a16="http://schemas.microsoft.com/office/drawing/2014/main" id="{647096E9-7BD1-F448-923D-13C08C92ADD4}"/>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2" name="Rektangel 41">
                <a:extLst>
                  <a:ext uri="{FF2B5EF4-FFF2-40B4-BE49-F238E27FC236}">
                    <a16:creationId xmlns:a16="http://schemas.microsoft.com/office/drawing/2014/main" id="{88F1A78D-6EC9-6C41-B955-D23B297959E6}"/>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43" name="Rektangel 42">
                <a:extLst>
                  <a:ext uri="{FF2B5EF4-FFF2-40B4-BE49-F238E27FC236}">
                    <a16:creationId xmlns:a16="http://schemas.microsoft.com/office/drawing/2014/main" id="{CB94A4E1-A3B4-8945-B3CA-72305CC00D74}"/>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4" name="Rektangel 43">
                <a:extLst>
                  <a:ext uri="{FF2B5EF4-FFF2-40B4-BE49-F238E27FC236}">
                    <a16:creationId xmlns:a16="http://schemas.microsoft.com/office/drawing/2014/main" id="{A660682E-2B87-D148-A73C-FEB58295FBBC}"/>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45" name="Rektangel 44">
                <a:extLst>
                  <a:ext uri="{FF2B5EF4-FFF2-40B4-BE49-F238E27FC236}">
                    <a16:creationId xmlns:a16="http://schemas.microsoft.com/office/drawing/2014/main" id="{CAB583B7-092C-8C44-8FC6-8645E0C359C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14" name="Rett linje 13">
              <a:extLst>
                <a:ext uri="{FF2B5EF4-FFF2-40B4-BE49-F238E27FC236}">
                  <a16:creationId xmlns:a16="http://schemas.microsoft.com/office/drawing/2014/main" id="{8FA4E6A2-5732-6549-A186-30F9AE72D20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5CF6EC2-FE9E-404D-B949-ED86CF80A5DD}"/>
                </a:ext>
              </a:extLst>
            </p:cNvPr>
            <p:cNvCxnSpPr>
              <a:cxnSpLocks/>
              <a:stCxn id="30"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70652455-94F5-794E-A130-D37AC13F8591}"/>
                </a:ext>
              </a:extLst>
            </p:cNvPr>
            <p:cNvCxnSpPr>
              <a:cxnSpLocks/>
              <a:stCxn id="32"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795B443C-342D-3B47-814D-FC3DC164A6A3}"/>
                </a:ext>
              </a:extLst>
            </p:cNvPr>
            <p:cNvCxnSpPr>
              <a:cxnSpLocks/>
              <a:stCxn id="28"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EE26866E-8709-5043-8A6F-806017132DAC}"/>
                </a:ext>
              </a:extLst>
            </p:cNvPr>
            <p:cNvCxnSpPr>
              <a:cxnSpLocks/>
              <a:stCxn id="34"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00C31517-BEB7-DF4A-873C-02E09FE2DC40}"/>
                </a:ext>
              </a:extLst>
            </p:cNvPr>
            <p:cNvCxnSpPr>
              <a:cxnSpLocks/>
              <a:stCxn id="38"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99274A7-A269-CB4C-9481-47699915B949}"/>
                </a:ext>
              </a:extLst>
            </p:cNvPr>
            <p:cNvCxnSpPr>
              <a:cxnSpLocks/>
              <a:stCxn id="36"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uppe 20">
              <a:extLst>
                <a:ext uri="{FF2B5EF4-FFF2-40B4-BE49-F238E27FC236}">
                  <a16:creationId xmlns:a16="http://schemas.microsoft.com/office/drawing/2014/main" id="{65B05DAC-0408-934B-A8D7-0D7354AF9495}"/>
                </a:ext>
              </a:extLst>
            </p:cNvPr>
            <p:cNvGrpSpPr/>
            <p:nvPr userDrawn="1"/>
          </p:nvGrpSpPr>
          <p:grpSpPr>
            <a:xfrm>
              <a:off x="0" y="-621464"/>
              <a:ext cx="12192000" cy="206078"/>
              <a:chOff x="0" y="-674874"/>
              <a:chExt cx="12192000" cy="206078"/>
            </a:xfrm>
          </p:grpSpPr>
          <p:sp>
            <p:nvSpPr>
              <p:cNvPr id="38" name="Rektangel 37">
                <a:extLst>
                  <a:ext uri="{FF2B5EF4-FFF2-40B4-BE49-F238E27FC236}">
                    <a16:creationId xmlns:a16="http://schemas.microsoft.com/office/drawing/2014/main" id="{1521B770-6E91-494E-A5B0-7AAC4463829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39" name="Rett linje 38">
                <a:extLst>
                  <a:ext uri="{FF2B5EF4-FFF2-40B4-BE49-F238E27FC236}">
                    <a16:creationId xmlns:a16="http://schemas.microsoft.com/office/drawing/2014/main" id="{C1EC5E3C-6B5E-8646-B3DC-E7FEBC0A9FB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813C68BF-7BCD-3144-832D-D00D5B8FAEAE}"/>
                </a:ext>
              </a:extLst>
            </p:cNvPr>
            <p:cNvGrpSpPr/>
            <p:nvPr userDrawn="1"/>
          </p:nvGrpSpPr>
          <p:grpSpPr>
            <a:xfrm>
              <a:off x="0" y="-744566"/>
              <a:ext cx="10156824" cy="206078"/>
              <a:chOff x="0" y="-930144"/>
              <a:chExt cx="10156824" cy="206078"/>
            </a:xfrm>
          </p:grpSpPr>
          <p:sp>
            <p:nvSpPr>
              <p:cNvPr id="36" name="Rektangel 35">
                <a:extLst>
                  <a:ext uri="{FF2B5EF4-FFF2-40B4-BE49-F238E27FC236}">
                    <a16:creationId xmlns:a16="http://schemas.microsoft.com/office/drawing/2014/main" id="{0EA7456C-A5D8-4C4A-997B-0322D8FD4396}"/>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37" name="Rett linje 36">
                <a:extLst>
                  <a:ext uri="{FF2B5EF4-FFF2-40B4-BE49-F238E27FC236}">
                    <a16:creationId xmlns:a16="http://schemas.microsoft.com/office/drawing/2014/main" id="{E49F3143-B180-4644-9BB0-1533DB6D4FB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uppe 22">
              <a:extLst>
                <a:ext uri="{FF2B5EF4-FFF2-40B4-BE49-F238E27FC236}">
                  <a16:creationId xmlns:a16="http://schemas.microsoft.com/office/drawing/2014/main" id="{402DB7DF-9E18-5142-B923-098747DCB4CC}"/>
                </a:ext>
              </a:extLst>
            </p:cNvPr>
            <p:cNvGrpSpPr/>
            <p:nvPr userDrawn="1"/>
          </p:nvGrpSpPr>
          <p:grpSpPr>
            <a:xfrm>
              <a:off x="0" y="-867666"/>
              <a:ext cx="8128000" cy="206078"/>
              <a:chOff x="0" y="-1191934"/>
              <a:chExt cx="8128000" cy="206078"/>
            </a:xfrm>
          </p:grpSpPr>
          <p:sp>
            <p:nvSpPr>
              <p:cNvPr id="34" name="Rektangel 33">
                <a:extLst>
                  <a:ext uri="{FF2B5EF4-FFF2-40B4-BE49-F238E27FC236}">
                    <a16:creationId xmlns:a16="http://schemas.microsoft.com/office/drawing/2014/main" id="{730C65A2-D4F2-6049-9756-7997975EF215}"/>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35" name="Rett linje 34">
                <a:extLst>
                  <a:ext uri="{FF2B5EF4-FFF2-40B4-BE49-F238E27FC236}">
                    <a16:creationId xmlns:a16="http://schemas.microsoft.com/office/drawing/2014/main" id="{021A5BC1-1462-3149-A508-66B5096BA50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8F643D34-4202-014D-A409-F3AE63810010}"/>
                </a:ext>
              </a:extLst>
            </p:cNvPr>
            <p:cNvGrpSpPr/>
            <p:nvPr userDrawn="1"/>
          </p:nvGrpSpPr>
          <p:grpSpPr>
            <a:xfrm>
              <a:off x="-800" y="-990766"/>
              <a:ext cx="6091200" cy="206078"/>
              <a:chOff x="0" y="-1453724"/>
              <a:chExt cx="6091200" cy="206078"/>
            </a:xfrm>
          </p:grpSpPr>
          <p:sp>
            <p:nvSpPr>
              <p:cNvPr id="32" name="Rektangel 31">
                <a:extLst>
                  <a:ext uri="{FF2B5EF4-FFF2-40B4-BE49-F238E27FC236}">
                    <a16:creationId xmlns:a16="http://schemas.microsoft.com/office/drawing/2014/main" id="{CC2AEB20-6C36-2C4B-9783-ADE5D86A64A8}"/>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33" name="Rett linje 32">
                <a:extLst>
                  <a:ext uri="{FF2B5EF4-FFF2-40B4-BE49-F238E27FC236}">
                    <a16:creationId xmlns:a16="http://schemas.microsoft.com/office/drawing/2014/main" id="{2883B2AF-AA89-D742-AE4C-2EA7A02B41A2}"/>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pe 24">
              <a:extLst>
                <a:ext uri="{FF2B5EF4-FFF2-40B4-BE49-F238E27FC236}">
                  <a16:creationId xmlns:a16="http://schemas.microsoft.com/office/drawing/2014/main" id="{5017F6E7-E15A-6848-9627-102E48E78E90}"/>
                </a:ext>
              </a:extLst>
            </p:cNvPr>
            <p:cNvGrpSpPr/>
            <p:nvPr userDrawn="1"/>
          </p:nvGrpSpPr>
          <p:grpSpPr>
            <a:xfrm>
              <a:off x="0" y="-1113866"/>
              <a:ext cx="4060800" cy="206078"/>
              <a:chOff x="0" y="-1715514"/>
              <a:chExt cx="4060800" cy="206078"/>
            </a:xfrm>
          </p:grpSpPr>
          <p:sp>
            <p:nvSpPr>
              <p:cNvPr id="30" name="Rektangel 29">
                <a:extLst>
                  <a:ext uri="{FF2B5EF4-FFF2-40B4-BE49-F238E27FC236}">
                    <a16:creationId xmlns:a16="http://schemas.microsoft.com/office/drawing/2014/main" id="{9EC7EFE3-11F5-A140-A936-341F5D7B4425}"/>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31" name="Rett linje 30">
                <a:extLst>
                  <a:ext uri="{FF2B5EF4-FFF2-40B4-BE49-F238E27FC236}">
                    <a16:creationId xmlns:a16="http://schemas.microsoft.com/office/drawing/2014/main" id="{13878679-ED06-304A-A043-C126DAD11890}"/>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6" name="Gruppe 25">
              <a:extLst>
                <a:ext uri="{FF2B5EF4-FFF2-40B4-BE49-F238E27FC236}">
                  <a16:creationId xmlns:a16="http://schemas.microsoft.com/office/drawing/2014/main" id="{2AF37A9D-3616-EE4F-9E64-B8053056BC30}"/>
                </a:ext>
              </a:extLst>
            </p:cNvPr>
            <p:cNvGrpSpPr/>
            <p:nvPr userDrawn="1"/>
          </p:nvGrpSpPr>
          <p:grpSpPr>
            <a:xfrm>
              <a:off x="0" y="-1229864"/>
              <a:ext cx="1015200" cy="206078"/>
              <a:chOff x="0" y="-1959289"/>
              <a:chExt cx="1015200" cy="206078"/>
            </a:xfrm>
          </p:grpSpPr>
          <p:sp>
            <p:nvSpPr>
              <p:cNvPr id="28" name="Rektangel 27">
                <a:extLst>
                  <a:ext uri="{FF2B5EF4-FFF2-40B4-BE49-F238E27FC236}">
                    <a16:creationId xmlns:a16="http://schemas.microsoft.com/office/drawing/2014/main" id="{7FCF05E7-54B6-454D-A276-DA9CD3EE72B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29" name="Rett linje 28">
                <a:extLst>
                  <a:ext uri="{FF2B5EF4-FFF2-40B4-BE49-F238E27FC236}">
                    <a16:creationId xmlns:a16="http://schemas.microsoft.com/office/drawing/2014/main" id="{04D625DA-25CB-D545-96AE-6376278AEE1F}"/>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7" name="Rett linje 26">
              <a:extLst>
                <a:ext uri="{FF2B5EF4-FFF2-40B4-BE49-F238E27FC236}">
                  <a16:creationId xmlns:a16="http://schemas.microsoft.com/office/drawing/2014/main" id="{84B31179-CC5A-0545-806B-85F7004B31C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uppe 45">
            <a:extLst>
              <a:ext uri="{FF2B5EF4-FFF2-40B4-BE49-F238E27FC236}">
                <a16:creationId xmlns:a16="http://schemas.microsoft.com/office/drawing/2014/main" id="{4812DB14-1D5C-3D48-921B-BB1B20AD4C85}"/>
              </a:ext>
            </a:extLst>
          </p:cNvPr>
          <p:cNvGrpSpPr/>
          <p:nvPr userDrawn="1"/>
        </p:nvGrpSpPr>
        <p:grpSpPr>
          <a:xfrm>
            <a:off x="-715963" y="-4004"/>
            <a:ext cx="590564" cy="6862004"/>
            <a:chOff x="-715963" y="-4004"/>
            <a:chExt cx="590564" cy="6862004"/>
          </a:xfrm>
        </p:grpSpPr>
        <p:sp>
          <p:nvSpPr>
            <p:cNvPr id="47" name="Rektangel 46">
              <a:extLst>
                <a:ext uri="{FF2B5EF4-FFF2-40B4-BE49-F238E27FC236}">
                  <a16:creationId xmlns:a16="http://schemas.microsoft.com/office/drawing/2014/main" id="{17A095E5-75D2-B442-9366-8C0AC79117A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48" name="Rektangel 47">
              <a:extLst>
                <a:ext uri="{FF2B5EF4-FFF2-40B4-BE49-F238E27FC236}">
                  <a16:creationId xmlns:a16="http://schemas.microsoft.com/office/drawing/2014/main" id="{122625EC-1AE6-C04B-9935-5F06C73DEE2B}"/>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49" name="Rektangel 48">
              <a:extLst>
                <a:ext uri="{FF2B5EF4-FFF2-40B4-BE49-F238E27FC236}">
                  <a16:creationId xmlns:a16="http://schemas.microsoft.com/office/drawing/2014/main" id="{B3D5A906-A3BC-DB4D-A12D-187D6CB6F0AB}"/>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0" name="Rektangel 49">
              <a:extLst>
                <a:ext uri="{FF2B5EF4-FFF2-40B4-BE49-F238E27FC236}">
                  <a16:creationId xmlns:a16="http://schemas.microsoft.com/office/drawing/2014/main" id="{637E306A-F4AC-6C46-84E0-6AB6EC2D17B5}"/>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51" name="Rett linje 50">
              <a:extLst>
                <a:ext uri="{FF2B5EF4-FFF2-40B4-BE49-F238E27FC236}">
                  <a16:creationId xmlns:a16="http://schemas.microsoft.com/office/drawing/2014/main" id="{40CF3BE8-E8F8-704C-AF60-828B54F1F4A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Rett linje 51">
              <a:extLst>
                <a:ext uri="{FF2B5EF4-FFF2-40B4-BE49-F238E27FC236}">
                  <a16:creationId xmlns:a16="http://schemas.microsoft.com/office/drawing/2014/main" id="{BF408A72-F302-8B42-B304-74B02BD754A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F5165102-1ABA-724A-B790-6170D9B35C64}"/>
                </a:ext>
              </a:extLst>
            </p:cNvPr>
            <p:cNvCxnSpPr>
              <a:cxnSpLocks/>
              <a:stCxn id="55"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Rett linje 53">
              <a:extLst>
                <a:ext uri="{FF2B5EF4-FFF2-40B4-BE49-F238E27FC236}">
                  <a16:creationId xmlns:a16="http://schemas.microsoft.com/office/drawing/2014/main" id="{C51842D6-CC2C-5749-8249-DE5137180F0E}"/>
                </a:ext>
              </a:extLst>
            </p:cNvPr>
            <p:cNvCxnSpPr>
              <a:cxnSpLocks/>
              <a:stCxn id="55"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ktangel 54">
              <a:extLst>
                <a:ext uri="{FF2B5EF4-FFF2-40B4-BE49-F238E27FC236}">
                  <a16:creationId xmlns:a16="http://schemas.microsoft.com/office/drawing/2014/main" id="{CA82C4D0-0384-834D-8AAE-AEAAC0E546FD}"/>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6" name="Rett linje 55">
              <a:extLst>
                <a:ext uri="{FF2B5EF4-FFF2-40B4-BE49-F238E27FC236}">
                  <a16:creationId xmlns:a16="http://schemas.microsoft.com/office/drawing/2014/main" id="{6D9F0821-8054-5444-9984-FA852B99870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D1DCA6B5-1F9B-284B-99B6-79C8E3704F7D}"/>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8" name="Rett linje 57">
              <a:extLst>
                <a:ext uri="{FF2B5EF4-FFF2-40B4-BE49-F238E27FC236}">
                  <a16:creationId xmlns:a16="http://schemas.microsoft.com/office/drawing/2014/main" id="{67AE4745-4116-BE40-89D9-42635CE428E2}"/>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3C3A8814-059C-1645-A49C-84890585468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C7AE2EF8-89A4-BF4B-9AA0-141CEEDEB59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1" name="TekstSylinder 60">
            <a:extLst>
              <a:ext uri="{FF2B5EF4-FFF2-40B4-BE49-F238E27FC236}">
                <a16:creationId xmlns:a16="http://schemas.microsoft.com/office/drawing/2014/main" id="{5623F2AD-426B-A24A-B1BC-21ADF95218BA}"/>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sp>
        <p:nvSpPr>
          <p:cNvPr id="62" name="Plassholder for tekst 11"/>
          <p:cNvSpPr>
            <a:spLocks noGrp="1"/>
          </p:cNvSpPr>
          <p:nvPr>
            <p:ph type="body" sz="quarter" idx="13" hasCustomPrompt="1"/>
          </p:nvPr>
        </p:nvSpPr>
        <p:spPr>
          <a:xfrm>
            <a:off x="1015200" y="480902"/>
            <a:ext cx="3845120" cy="231358"/>
          </a:xfrm>
        </p:spPr>
        <p:txBody>
          <a:bodyPr/>
          <a:lstStyle>
            <a:lvl1pPr marL="0" indent="0" algn="l">
              <a:buFont typeface="Arial" panose="020B0604020202020204" pitchFamily="34" charset="0"/>
              <a:buNone/>
              <a:defRPr sz="1600" b="0" baseline="0">
                <a:solidFill>
                  <a:schemeClr val="bg1"/>
                </a:solidFill>
              </a:defRPr>
            </a:lvl1pPr>
          </a:lstStyle>
          <a:p>
            <a:pPr lvl="0"/>
            <a:r>
              <a:rPr lang="nb-NO" dirty="0"/>
              <a:t>Klikk for å sette inn skolenavn</a:t>
            </a:r>
          </a:p>
        </p:txBody>
      </p:sp>
    </p:spTree>
    <p:extLst>
      <p:ext uri="{BB962C8B-B14F-4D97-AF65-F5344CB8AC3E}">
        <p14:creationId xmlns:p14="http://schemas.microsoft.com/office/powerpoint/2010/main" val="4038824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loverskrift rød">
    <p:bg>
      <p:bgPr>
        <a:solidFill>
          <a:schemeClr val="accent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263851"/>
            <a:ext cx="9149563" cy="1785347"/>
          </a:xfrm>
        </p:spPr>
        <p:txBody>
          <a:bodyPr anchor="b">
            <a:normAutofit/>
          </a:bodyPr>
          <a:lstStyle>
            <a:lvl1pPr>
              <a:defRPr sz="3600">
                <a:solidFill>
                  <a:schemeClr val="tx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FA2D6B66-56B9-4C4F-BEB8-B17DC1A1386B}" type="datetime1">
              <a:rPr lang="nb-NO" smtClean="0"/>
              <a:t>30.10.2019</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
        <p:nvSpPr>
          <p:cNvPr id="11" name="TekstSylinder 10">
            <a:extLst>
              <a:ext uri="{FF2B5EF4-FFF2-40B4-BE49-F238E27FC236}">
                <a16:creationId xmlns:a16="http://schemas.microsoft.com/office/drawing/2014/main" id="{380454CF-FC92-4149-8A21-8BC7D56A2723}"/>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rød</a:t>
            </a:r>
          </a:p>
        </p:txBody>
      </p:sp>
      <p:sp>
        <p:nvSpPr>
          <p:cNvPr id="8" name="Plassholder for tekst 11"/>
          <p:cNvSpPr>
            <a:spLocks noGrp="1"/>
          </p:cNvSpPr>
          <p:nvPr>
            <p:ph type="body" sz="quarter" idx="13" hasCustomPrompt="1"/>
          </p:nvPr>
        </p:nvSpPr>
        <p:spPr>
          <a:xfrm>
            <a:off x="1015200" y="480902"/>
            <a:ext cx="3845120" cy="231358"/>
          </a:xfrm>
        </p:spPr>
        <p:txBody>
          <a:bodyPr/>
          <a:lstStyle>
            <a:lvl1pPr marL="0" indent="0" algn="l">
              <a:buFont typeface="Arial" panose="020B0604020202020204" pitchFamily="34" charset="0"/>
              <a:buNone/>
              <a:defRPr sz="1600" b="0" baseline="0">
                <a:solidFill>
                  <a:schemeClr val="tx1"/>
                </a:solidFill>
              </a:defRPr>
            </a:lvl1pPr>
          </a:lstStyle>
          <a:p>
            <a:pPr lvl="0"/>
            <a:r>
              <a:rPr lang="nb-NO" dirty="0"/>
              <a:t>Klikk for å sette inn skolenavn</a:t>
            </a:r>
          </a:p>
        </p:txBody>
      </p:sp>
    </p:spTree>
    <p:extLst>
      <p:ext uri="{BB962C8B-B14F-4D97-AF65-F5344CB8AC3E}">
        <p14:creationId xmlns:p14="http://schemas.microsoft.com/office/powerpoint/2010/main" val="1417312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loverskrift gul">
    <p:bg>
      <p:bgPr>
        <a:solidFill>
          <a:schemeClr val="accent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263851"/>
            <a:ext cx="9149563" cy="1785347"/>
          </a:xfrm>
        </p:spPr>
        <p:txBody>
          <a:bodyPr anchor="b">
            <a:normAutofit/>
          </a:bodyPr>
          <a:lstStyle>
            <a:lvl1pPr>
              <a:defRPr sz="3600">
                <a:solidFill>
                  <a:schemeClr val="tx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048EB818-6582-4F21-AAD8-D75E13682178}" type="datetime1">
              <a:rPr lang="nb-NO" smtClean="0"/>
              <a:t>30.10.2019</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
        <p:nvSpPr>
          <p:cNvPr id="11" name="TekstSylinder 10">
            <a:extLst>
              <a:ext uri="{FF2B5EF4-FFF2-40B4-BE49-F238E27FC236}">
                <a16:creationId xmlns:a16="http://schemas.microsoft.com/office/drawing/2014/main" id="{89B6CDA4-7176-8F4A-ACCF-608A8E6C105F}"/>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gul</a:t>
            </a:r>
          </a:p>
        </p:txBody>
      </p:sp>
      <p:sp>
        <p:nvSpPr>
          <p:cNvPr id="8" name="Plassholder for tekst 11"/>
          <p:cNvSpPr>
            <a:spLocks noGrp="1"/>
          </p:cNvSpPr>
          <p:nvPr>
            <p:ph type="body" sz="quarter" idx="13" hasCustomPrompt="1"/>
          </p:nvPr>
        </p:nvSpPr>
        <p:spPr>
          <a:xfrm>
            <a:off x="1015200" y="480902"/>
            <a:ext cx="3845120" cy="231358"/>
          </a:xfrm>
        </p:spPr>
        <p:txBody>
          <a:bodyPr/>
          <a:lstStyle>
            <a:lvl1pPr marL="0" indent="0" algn="l">
              <a:buFont typeface="Arial" panose="020B0604020202020204" pitchFamily="34" charset="0"/>
              <a:buNone/>
              <a:defRPr sz="1600" b="0" baseline="0">
                <a:solidFill>
                  <a:schemeClr val="tx1"/>
                </a:solidFill>
              </a:defRPr>
            </a:lvl1pPr>
          </a:lstStyle>
          <a:p>
            <a:pPr lvl="0"/>
            <a:r>
              <a:rPr lang="nb-NO" dirty="0"/>
              <a:t>Klikk for å sette inn skolenavn</a:t>
            </a:r>
          </a:p>
        </p:txBody>
      </p:sp>
    </p:spTree>
    <p:extLst>
      <p:ext uri="{BB962C8B-B14F-4D97-AF65-F5344CB8AC3E}">
        <p14:creationId xmlns:p14="http://schemas.microsoft.com/office/powerpoint/2010/main" val="150812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loverskrift beige">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263851"/>
            <a:ext cx="9149563" cy="1785347"/>
          </a:xfrm>
        </p:spPr>
        <p:txBody>
          <a:bodyPr anchor="b">
            <a:normAutofit/>
          </a:bodyPr>
          <a:lstStyle>
            <a:lvl1pPr>
              <a:defRPr sz="3600">
                <a:solidFill>
                  <a:schemeClr val="tx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CF8B5D22-0F79-46B9-8762-598130976E85}" type="datetime1">
              <a:rPr lang="nb-NO" smtClean="0"/>
              <a:t>30.10.2019</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
        <p:nvSpPr>
          <p:cNvPr id="11" name="TekstSylinder 10">
            <a:extLst>
              <a:ext uri="{FF2B5EF4-FFF2-40B4-BE49-F238E27FC236}">
                <a16:creationId xmlns:a16="http://schemas.microsoft.com/office/drawing/2014/main" id="{E4986A0A-A0AC-804C-893B-A9A85566615C}"/>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beige</a:t>
            </a:r>
          </a:p>
        </p:txBody>
      </p:sp>
      <p:sp>
        <p:nvSpPr>
          <p:cNvPr id="8" name="Plassholder for tekst 11"/>
          <p:cNvSpPr>
            <a:spLocks noGrp="1"/>
          </p:cNvSpPr>
          <p:nvPr>
            <p:ph type="body" sz="quarter" idx="13" hasCustomPrompt="1"/>
          </p:nvPr>
        </p:nvSpPr>
        <p:spPr>
          <a:xfrm>
            <a:off x="1015200" y="480902"/>
            <a:ext cx="3845120" cy="231358"/>
          </a:xfrm>
        </p:spPr>
        <p:txBody>
          <a:bodyPr/>
          <a:lstStyle>
            <a:lvl1pPr marL="0" indent="0" algn="l">
              <a:buFont typeface="Arial" panose="020B0604020202020204" pitchFamily="34" charset="0"/>
              <a:buNone/>
              <a:defRPr sz="1600" b="0" baseline="0">
                <a:solidFill>
                  <a:schemeClr val="tx1"/>
                </a:solidFill>
              </a:defRPr>
            </a:lvl1pPr>
          </a:lstStyle>
          <a:p>
            <a:pPr lvl="0"/>
            <a:r>
              <a:rPr lang="nb-NO" dirty="0"/>
              <a:t>Klikk for å sette inn skolenavn</a:t>
            </a:r>
          </a:p>
        </p:txBody>
      </p:sp>
    </p:spTree>
    <p:extLst>
      <p:ext uri="{BB962C8B-B14F-4D97-AF65-F5344CB8AC3E}">
        <p14:creationId xmlns:p14="http://schemas.microsoft.com/office/powerpoint/2010/main" val="2074625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56F4B50E-4604-4DA1-AC40-1530C1115E96}" type="datetime1">
              <a:rPr lang="nb-NO" smtClean="0"/>
              <a:t>30.10.2019</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3491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lysbilde bilde løpende barn">
    <p:bg>
      <p:bgPr>
        <a:solidFill>
          <a:schemeClr val="bg1"/>
        </a:solidFill>
        <a:effectLst/>
      </p:bgPr>
    </p:bg>
    <p:spTree>
      <p:nvGrpSpPr>
        <p:cNvPr id="1" name=""/>
        <p:cNvGrpSpPr/>
        <p:nvPr/>
      </p:nvGrpSpPr>
      <p:grpSpPr>
        <a:xfrm>
          <a:off x="0" y="0"/>
          <a:ext cx="0" cy="0"/>
          <a:chOff x="0" y="0"/>
          <a:chExt cx="0" cy="0"/>
        </a:xfrm>
      </p:grpSpPr>
      <p:pic>
        <p:nvPicPr>
          <p:cNvPr id="15" name="Bild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60011"/>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0"/>
            <a:ext cx="6091200" cy="6091200"/>
          </a:xfrm>
          <a:prstGeom prst="rect">
            <a:avLst/>
          </a:prstGeom>
          <a:solidFill>
            <a:srgbClr val="2A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C74CCB86-E766-4068-A5D6-BFF04B47B4A3}" type="datetime1">
              <a:rPr lang="nb-NO" smtClean="0"/>
              <a:t>30.10.2019</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1343464"/>
            <a:ext cx="5073650" cy="2717359"/>
          </a:xfrm>
          <a:prstGeom prst="rect">
            <a:avLst/>
          </a:prstGeom>
          <a:noFill/>
        </p:spPr>
        <p:txBody>
          <a:bodyPr lIns="0" tIns="360000" rIns="720000" bIns="360000" anchor="b" anchorCtr="0">
            <a:normAutofit/>
          </a:bodyPr>
          <a:lstStyle>
            <a:lvl1pPr algn="l">
              <a:lnSpc>
                <a:spcPct val="100000"/>
              </a:lnSpc>
              <a:defRPr sz="3600">
                <a:solidFill>
                  <a:schemeClr val="bg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1</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955175" y="476000"/>
            <a:ext cx="1080000" cy="1080000"/>
          </a:xfrm>
          <a:prstGeom prst="rect">
            <a:avLst/>
          </a:prstGeom>
        </p:spPr>
      </p:pic>
      <p:sp>
        <p:nvSpPr>
          <p:cNvPr id="12" name="Plassholder for tekst 11"/>
          <p:cNvSpPr>
            <a:spLocks noGrp="1"/>
          </p:cNvSpPr>
          <p:nvPr>
            <p:ph type="body" sz="quarter" idx="13" hasCustomPrompt="1"/>
          </p:nvPr>
        </p:nvSpPr>
        <p:spPr>
          <a:xfrm>
            <a:off x="2134245" y="921423"/>
            <a:ext cx="3845120" cy="231358"/>
          </a:xfrm>
        </p:spPr>
        <p:txBody>
          <a:bodyPr/>
          <a:lstStyle>
            <a:lvl1pPr marL="0" indent="0" algn="r">
              <a:buFont typeface="Arial" panose="020B0604020202020204" pitchFamily="34" charset="0"/>
              <a:buNone/>
              <a:defRPr sz="1600" b="0" baseline="0">
                <a:solidFill>
                  <a:schemeClr val="bg1"/>
                </a:solidFill>
              </a:defRPr>
            </a:lvl1pPr>
          </a:lstStyle>
          <a:p>
            <a:pPr lvl="0"/>
            <a:r>
              <a:rPr lang="nb-NO" dirty="0"/>
              <a:t>Klikk for å sette inn skolenavn</a:t>
            </a:r>
          </a:p>
        </p:txBody>
      </p:sp>
      <p:pic>
        <p:nvPicPr>
          <p:cNvPr id="17" name="Bilde 16">
            <a:extLst>
              <a:ext uri="{FF2B5EF4-FFF2-40B4-BE49-F238E27FC236}">
                <a16:creationId xmlns:a16="http://schemas.microsoft.com/office/drawing/2014/main" id="{954BE4CC-F5DF-F24E-98C4-D525107793A7}"/>
              </a:ext>
            </a:extLst>
          </p:cNvPr>
          <p:cNvPicPr>
            <a:picLocks noChangeAspect="1"/>
          </p:cNvPicPr>
          <p:nvPr userDrawn="1"/>
        </p:nvPicPr>
        <p:blipFill>
          <a:blip r:embed="rId5"/>
          <a:stretch>
            <a:fillRect/>
          </a:stretch>
        </p:blipFill>
        <p:spPr>
          <a:xfrm>
            <a:off x="1031497" y="751359"/>
            <a:ext cx="939748" cy="484910"/>
          </a:xfrm>
          <a:prstGeom prst="rect">
            <a:avLst/>
          </a:prstGeom>
        </p:spPr>
      </p:pic>
    </p:spTree>
    <p:extLst>
      <p:ext uri="{BB962C8B-B14F-4D97-AF65-F5344CB8AC3E}">
        <p14:creationId xmlns:p14="http://schemas.microsoft.com/office/powerpoint/2010/main" val="2070645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8025544-03A9-4289-8BD4-37FCBEE5C2E7}" type="datetime1">
              <a:rPr lang="nb-NO" smtClean="0"/>
              <a:t>30.10.2019</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113940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6" y="720001"/>
            <a:ext cx="5181600" cy="1311999"/>
          </a:xfrm>
        </p:spPr>
        <p:txBody>
          <a:bodyPr/>
          <a:lstStyle/>
          <a:p>
            <a:r>
              <a:rPr lang="nb-NO"/>
              <a:t>Klikk for å redigere tittelstil</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048CEA86-B955-48D7-8A33-9D57B1746510}" type="datetime1">
              <a:rPr lang="nb-NO" smtClean="0"/>
              <a:t>30.10.2019</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2814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2794087" cy="4060826"/>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064001" y="2032000"/>
            <a:ext cx="3370812"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1BA4DC7C-B0A3-49C1-9EDB-04BAABB70327}" type="datetime1">
              <a:rPr lang="nb-NO" smtClean="0"/>
              <a:t>30.10.2019</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Rediger tekststiler i malen</a:t>
            </a:r>
          </a:p>
        </p:txBody>
      </p:sp>
    </p:spTree>
    <p:extLst>
      <p:ext uri="{BB962C8B-B14F-4D97-AF65-F5344CB8AC3E}">
        <p14:creationId xmlns:p14="http://schemas.microsoft.com/office/powerpoint/2010/main" val="2859665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p>
            <a:r>
              <a:rPr lang="en-US" dirty="0"/>
              <a:t>Click to edit Master title style</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hasCustomPrompt="1"/>
          </p:nvPr>
        </p:nvSpPr>
        <p:spPr>
          <a:xfrm>
            <a:off x="695325" y="2032001"/>
            <a:ext cx="5400675" cy="3924272"/>
          </a:xfrm>
        </p:spPr>
        <p:txBody>
          <a:bodyPr rIns="360000"/>
          <a:lstStyle>
            <a:lvl1pPr>
              <a:spcBef>
                <a:spcPts val="1200"/>
              </a:spcBef>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DA137A7A-CDEC-4C2A-A8B0-E8CFBC8C04A9}" type="datetime1">
              <a:rPr lang="nb-NO" smtClean="0"/>
              <a:t>30.10.2019</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a:t>Klikk ikonet for å legge til et bilde</a:t>
            </a:r>
          </a:p>
        </p:txBody>
      </p:sp>
    </p:spTree>
    <p:extLst>
      <p:ext uri="{BB962C8B-B14F-4D97-AF65-F5344CB8AC3E}">
        <p14:creationId xmlns:p14="http://schemas.microsoft.com/office/powerpoint/2010/main" val="3810363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tat posi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31179A79-9BDC-4B97-93A5-CEA4F81C4B72}" type="datetime1">
              <a:rPr lang="nb-NO" smtClean="0"/>
              <a:t>30.10.2019</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545985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itat negativ">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lvl1pPr>
              <a:defRPr>
                <a:solidFill>
                  <a:schemeClr val="bg1"/>
                </a:solidFill>
              </a:defRPr>
            </a:lvl1pPr>
          </a:lstStyle>
          <a:p>
            <a:r>
              <a:rPr lang="nb-NO"/>
              <a:t>Klikk for å redigere tittelstil</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solidFill>
                  <a:schemeClr val="bg1"/>
                </a:solidFill>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lvl1pPr>
              <a:defRPr>
                <a:solidFill>
                  <a:schemeClr val="bg1"/>
                </a:solidFill>
              </a:defRPr>
            </a:lvl1pPr>
          </a:lstStyle>
          <a:p>
            <a:fld id="{D349E484-3F16-4E75-BCDF-C78483EBEE59}" type="datetime1">
              <a:rPr lang="nb-NO" smtClean="0"/>
              <a:t>30.10.2019</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lvl1pPr>
              <a:defRPr>
                <a:solidFill>
                  <a:schemeClr val="bg1"/>
                </a:solidFill>
              </a:defRPr>
            </a:lvl1p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7" name="Bilde 6">
            <a:extLst>
              <a:ext uri="{FF2B5EF4-FFF2-40B4-BE49-F238E27FC236}">
                <a16:creationId xmlns:a16="http://schemas.microsoft.com/office/drawing/2014/main" id="{8DDA4121-57A1-9F44-B389-BA4A1B2AF195}"/>
              </a:ext>
            </a:extLst>
          </p:cNvPr>
          <p:cNvPicPr>
            <a:picLocks noChangeAspect="1"/>
          </p:cNvPicPr>
          <p:nvPr userDrawn="1"/>
        </p:nvPicPr>
        <p:blipFill>
          <a:blip r:embed="rId2"/>
          <a:stretch>
            <a:fillRect/>
          </a:stretch>
        </p:blipFill>
        <p:spPr>
          <a:xfrm>
            <a:off x="331200" y="6298809"/>
            <a:ext cx="688336" cy="355181"/>
          </a:xfrm>
          <a:prstGeom prst="rect">
            <a:avLst/>
          </a:prstGeom>
        </p:spPr>
      </p:pic>
      <p:grpSp>
        <p:nvGrpSpPr>
          <p:cNvPr id="11" name="Gruppe 10">
            <a:extLst>
              <a:ext uri="{FF2B5EF4-FFF2-40B4-BE49-F238E27FC236}">
                <a16:creationId xmlns:a16="http://schemas.microsoft.com/office/drawing/2014/main" id="{486E79E7-CC13-A347-AE3A-84BB7411F0A2}"/>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2F30F98F-9F6E-0C4E-8E69-71C10B7D290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A1DA2F1D-3EF3-B74C-8B2F-1D393F5B8826}"/>
                  </a:ext>
                </a:extLst>
              </p:cNvPr>
              <p:cNvGrpSpPr/>
              <p:nvPr/>
            </p:nvGrpSpPr>
            <p:grpSpPr>
              <a:xfrm>
                <a:off x="0" y="-320124"/>
                <a:ext cx="12192000" cy="165600"/>
                <a:chOff x="0" y="-413084"/>
                <a:chExt cx="12192000" cy="206078"/>
              </a:xfrm>
              <a:solidFill>
                <a:schemeClr val="bg1"/>
              </a:solidFill>
            </p:grpSpPr>
            <p:sp>
              <p:nvSpPr>
                <p:cNvPr id="56" name="Rektangel 55">
                  <a:extLst>
                    <a:ext uri="{FF2B5EF4-FFF2-40B4-BE49-F238E27FC236}">
                      <a16:creationId xmlns:a16="http://schemas.microsoft.com/office/drawing/2014/main" id="{6255A372-5580-A24A-B439-C57A7E1CE4B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7" name="Rektangel 56">
                  <a:extLst>
                    <a:ext uri="{FF2B5EF4-FFF2-40B4-BE49-F238E27FC236}">
                      <a16:creationId xmlns:a16="http://schemas.microsoft.com/office/drawing/2014/main" id="{B7371540-2443-8541-B5DC-F4B684B3C93E}"/>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8" name="Rektangel 57">
                  <a:extLst>
                    <a:ext uri="{FF2B5EF4-FFF2-40B4-BE49-F238E27FC236}">
                      <a16:creationId xmlns:a16="http://schemas.microsoft.com/office/drawing/2014/main" id="{CB4CE255-C398-A543-8B5B-486CC5D519E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9" name="Rektangel 58">
                  <a:extLst>
                    <a:ext uri="{FF2B5EF4-FFF2-40B4-BE49-F238E27FC236}">
                      <a16:creationId xmlns:a16="http://schemas.microsoft.com/office/drawing/2014/main" id="{FB9A6627-FDFC-824A-9236-EBF047C277D7}"/>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0" name="Rektangel 59">
                  <a:extLst>
                    <a:ext uri="{FF2B5EF4-FFF2-40B4-BE49-F238E27FC236}">
                      <a16:creationId xmlns:a16="http://schemas.microsoft.com/office/drawing/2014/main" id="{42A8A78A-FCCA-064A-9D35-FC5F951C2A42}"/>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2DB9322E-D287-C341-974F-B8F882273F3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91D842E9-F200-3D41-A665-0A7DD621DBC6}"/>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8217F23-38DC-F441-AA01-3C15887A1444}"/>
                  </a:ext>
                </a:extLst>
              </p:cNvPr>
              <p:cNvCxnSpPr>
                <a:cxnSpLocks/>
                <a:stCxn id="46"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45130D1-A515-A24D-9BE7-102854BB6A84}"/>
                  </a:ext>
                </a:extLst>
              </p:cNvPr>
              <p:cNvCxnSpPr>
                <a:cxnSpLocks/>
                <a:stCxn id="48"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FF53E66-AB46-0141-AD89-455E96D26C14}"/>
                  </a:ext>
                </a:extLst>
              </p:cNvPr>
              <p:cNvCxnSpPr>
                <a:cxnSpLocks/>
                <a:stCxn id="44"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B7A86560-6696-014A-AECA-E19F9F24123E}"/>
                  </a:ext>
                </a:extLst>
              </p:cNvPr>
              <p:cNvCxnSpPr>
                <a:cxnSpLocks/>
                <a:stCxn id="50"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A0F75356-8546-3149-9570-360B5827EA7E}"/>
                  </a:ext>
                </a:extLst>
              </p:cNvPr>
              <p:cNvCxnSpPr>
                <a:cxnSpLocks/>
                <a:stCxn id="54"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105343E5-1F5C-CA46-8C3E-700D58730833}"/>
                  </a:ext>
                </a:extLst>
              </p:cNvPr>
              <p:cNvCxnSpPr>
                <a:cxnSpLocks/>
                <a:stCxn id="52"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uppe 36">
                <a:extLst>
                  <a:ext uri="{FF2B5EF4-FFF2-40B4-BE49-F238E27FC236}">
                    <a16:creationId xmlns:a16="http://schemas.microsoft.com/office/drawing/2014/main" id="{EAD5D459-2BF6-D64F-8F45-536C2073FDD3}"/>
                  </a:ext>
                </a:extLst>
              </p:cNvPr>
              <p:cNvGrpSpPr/>
              <p:nvPr userDrawn="1"/>
            </p:nvGrpSpPr>
            <p:grpSpPr>
              <a:xfrm>
                <a:off x="0" y="-621464"/>
                <a:ext cx="12192000" cy="206078"/>
                <a:chOff x="0" y="-674874"/>
                <a:chExt cx="12192000" cy="206078"/>
              </a:xfrm>
            </p:grpSpPr>
            <p:sp>
              <p:nvSpPr>
                <p:cNvPr id="54" name="Rektangel 53">
                  <a:extLst>
                    <a:ext uri="{FF2B5EF4-FFF2-40B4-BE49-F238E27FC236}">
                      <a16:creationId xmlns:a16="http://schemas.microsoft.com/office/drawing/2014/main" id="{9C01F6CB-C381-1E41-86A2-F808355B3C5C}"/>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5" name="Rett linje 54">
                  <a:extLst>
                    <a:ext uri="{FF2B5EF4-FFF2-40B4-BE49-F238E27FC236}">
                      <a16:creationId xmlns:a16="http://schemas.microsoft.com/office/drawing/2014/main" id="{27FECFBD-D718-9D4C-81D5-FD9384B0DCB9}"/>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273A8231-E16C-A243-A2FC-13A3FD206C22}"/>
                  </a:ext>
                </a:extLst>
              </p:cNvPr>
              <p:cNvGrpSpPr/>
              <p:nvPr userDrawn="1"/>
            </p:nvGrpSpPr>
            <p:grpSpPr>
              <a:xfrm>
                <a:off x="0" y="-744566"/>
                <a:ext cx="10156824" cy="206078"/>
                <a:chOff x="0" y="-930144"/>
                <a:chExt cx="10156824" cy="206078"/>
              </a:xfrm>
            </p:grpSpPr>
            <p:sp>
              <p:nvSpPr>
                <p:cNvPr id="52" name="Rektangel 51">
                  <a:extLst>
                    <a:ext uri="{FF2B5EF4-FFF2-40B4-BE49-F238E27FC236}">
                      <a16:creationId xmlns:a16="http://schemas.microsoft.com/office/drawing/2014/main" id="{6CEF6F6D-156F-D64B-A26B-57B303DF873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3" name="Rett linje 52">
                  <a:extLst>
                    <a:ext uri="{FF2B5EF4-FFF2-40B4-BE49-F238E27FC236}">
                      <a16:creationId xmlns:a16="http://schemas.microsoft.com/office/drawing/2014/main" id="{E3AF0233-5560-6447-B7A4-C14F61197A17}"/>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BD1CA949-A5BB-EC47-A21B-7EAED08253EF}"/>
                  </a:ext>
                </a:extLst>
              </p:cNvPr>
              <p:cNvGrpSpPr/>
              <p:nvPr userDrawn="1"/>
            </p:nvGrpSpPr>
            <p:grpSpPr>
              <a:xfrm>
                <a:off x="0" y="-867666"/>
                <a:ext cx="8128000" cy="206078"/>
                <a:chOff x="0" y="-1191934"/>
                <a:chExt cx="8128000" cy="206078"/>
              </a:xfrm>
            </p:grpSpPr>
            <p:sp>
              <p:nvSpPr>
                <p:cNvPr id="50" name="Rektangel 49">
                  <a:extLst>
                    <a:ext uri="{FF2B5EF4-FFF2-40B4-BE49-F238E27FC236}">
                      <a16:creationId xmlns:a16="http://schemas.microsoft.com/office/drawing/2014/main" id="{83DF98C9-9C7B-EE42-8AF8-5DE25FE2001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1" name="Rett linje 50">
                  <a:extLst>
                    <a:ext uri="{FF2B5EF4-FFF2-40B4-BE49-F238E27FC236}">
                      <a16:creationId xmlns:a16="http://schemas.microsoft.com/office/drawing/2014/main" id="{41C64B40-429E-8143-A0BC-94BDE0975DC3}"/>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A9C6E4C4-F02D-394E-AF1D-C51754803FCB}"/>
                  </a:ext>
                </a:extLst>
              </p:cNvPr>
              <p:cNvGrpSpPr/>
              <p:nvPr userDrawn="1"/>
            </p:nvGrpSpPr>
            <p:grpSpPr>
              <a:xfrm>
                <a:off x="-800" y="-990766"/>
                <a:ext cx="6091200" cy="206078"/>
                <a:chOff x="0" y="-1453724"/>
                <a:chExt cx="6091200" cy="206078"/>
              </a:xfrm>
            </p:grpSpPr>
            <p:sp>
              <p:nvSpPr>
                <p:cNvPr id="48" name="Rektangel 47">
                  <a:extLst>
                    <a:ext uri="{FF2B5EF4-FFF2-40B4-BE49-F238E27FC236}">
                      <a16:creationId xmlns:a16="http://schemas.microsoft.com/office/drawing/2014/main" id="{3969980B-68AB-9447-983D-028ABB4B50E9}"/>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9" name="Rett linje 48">
                  <a:extLst>
                    <a:ext uri="{FF2B5EF4-FFF2-40B4-BE49-F238E27FC236}">
                      <a16:creationId xmlns:a16="http://schemas.microsoft.com/office/drawing/2014/main" id="{D7433776-45D2-D448-BE15-3A90FEB681D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8E92939D-2FC0-A345-8E25-DB8134AD566D}"/>
                  </a:ext>
                </a:extLst>
              </p:cNvPr>
              <p:cNvGrpSpPr/>
              <p:nvPr userDrawn="1"/>
            </p:nvGrpSpPr>
            <p:grpSpPr>
              <a:xfrm>
                <a:off x="0" y="-1113866"/>
                <a:ext cx="4060800" cy="206078"/>
                <a:chOff x="0" y="-1715514"/>
                <a:chExt cx="4060800" cy="206078"/>
              </a:xfrm>
            </p:grpSpPr>
            <p:sp>
              <p:nvSpPr>
                <p:cNvPr id="46" name="Rektangel 45">
                  <a:extLst>
                    <a:ext uri="{FF2B5EF4-FFF2-40B4-BE49-F238E27FC236}">
                      <a16:creationId xmlns:a16="http://schemas.microsoft.com/office/drawing/2014/main" id="{280814A4-AA7C-7D46-B1D5-53CBDAEE2AC0}"/>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7" name="Rett linje 46">
                  <a:extLst>
                    <a:ext uri="{FF2B5EF4-FFF2-40B4-BE49-F238E27FC236}">
                      <a16:creationId xmlns:a16="http://schemas.microsoft.com/office/drawing/2014/main" id="{0D9A5691-593C-2944-8164-17D13666E22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1EAA7A4E-6528-4E44-A9B1-8A79754376AF}"/>
                  </a:ext>
                </a:extLst>
              </p:cNvPr>
              <p:cNvGrpSpPr/>
              <p:nvPr userDrawn="1"/>
            </p:nvGrpSpPr>
            <p:grpSpPr>
              <a:xfrm>
                <a:off x="0" y="-1229864"/>
                <a:ext cx="1015200" cy="206078"/>
                <a:chOff x="0" y="-1959289"/>
                <a:chExt cx="1015200" cy="206078"/>
              </a:xfrm>
            </p:grpSpPr>
            <p:sp>
              <p:nvSpPr>
                <p:cNvPr id="44" name="Rektangel 43">
                  <a:extLst>
                    <a:ext uri="{FF2B5EF4-FFF2-40B4-BE49-F238E27FC236}">
                      <a16:creationId xmlns:a16="http://schemas.microsoft.com/office/drawing/2014/main" id="{7F5B40C9-073A-5C4D-B077-02C29F203736}"/>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5" name="Rett linje 44">
                  <a:extLst>
                    <a:ext uri="{FF2B5EF4-FFF2-40B4-BE49-F238E27FC236}">
                      <a16:creationId xmlns:a16="http://schemas.microsoft.com/office/drawing/2014/main" id="{1DEB211C-A30E-1F40-B3FE-422EE0E4D06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3" name="Rett linje 42">
                <a:extLst>
                  <a:ext uri="{FF2B5EF4-FFF2-40B4-BE49-F238E27FC236}">
                    <a16:creationId xmlns:a16="http://schemas.microsoft.com/office/drawing/2014/main" id="{1AE1E520-A5BC-E84F-89BB-9279906BBA56}"/>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8FDFCC4A-D2BA-3448-A65F-18CA3DE48067}"/>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4D912C5E-CD37-E34E-A01F-E8F9A16DCCFD}"/>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6" name="Rektangel 15">
                <a:extLst>
                  <a:ext uri="{FF2B5EF4-FFF2-40B4-BE49-F238E27FC236}">
                    <a16:creationId xmlns:a16="http://schemas.microsoft.com/office/drawing/2014/main" id="{A3E9B2BD-29D4-B047-AE84-1D2FD28AC80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3B6419E1-27B7-4242-9899-8736B544931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8" name="Rektangel 17">
                <a:extLst>
                  <a:ext uri="{FF2B5EF4-FFF2-40B4-BE49-F238E27FC236}">
                    <a16:creationId xmlns:a16="http://schemas.microsoft.com/office/drawing/2014/main" id="{C3FBAA30-9926-6F49-A160-F804DED46A24}"/>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4FCAB45-1B4A-3748-9FE3-A87994C2096E}"/>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76E3B826-8775-D74F-A318-E8E24FE7D865}"/>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7D6FB438-683F-8C4C-800B-93E9E44690D5}"/>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2A83B05B-591C-1B43-9AB3-737807239ECE}"/>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4D200CD1-E584-7F4D-A293-2DA3716DFC0A}"/>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5F91638A-548E-2049-B93B-2164E39253C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FC143D8C-CCD1-7641-A910-1F41825261D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22B3AD91-6723-DF48-A1CB-1FF05A0B61C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065C2770-A5A3-AA47-9F07-7657AD0DE1BC}"/>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F7C60A7F-4BE7-A640-A9F1-7043EEF9718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4270FA38-1F8D-6647-B618-F64FB4A132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2" name="Gruppe 61">
            <a:extLst>
              <a:ext uri="{FF2B5EF4-FFF2-40B4-BE49-F238E27FC236}">
                <a16:creationId xmlns:a16="http://schemas.microsoft.com/office/drawing/2014/main" id="{59FDD9D8-FABC-6347-BC02-BB0A33F12EB4}"/>
              </a:ext>
            </a:extLst>
          </p:cNvPr>
          <p:cNvGrpSpPr/>
          <p:nvPr userDrawn="1"/>
        </p:nvGrpSpPr>
        <p:grpSpPr>
          <a:xfrm>
            <a:off x="12252770" y="1"/>
            <a:ext cx="1165167" cy="6855561"/>
            <a:chOff x="12252770" y="1"/>
            <a:chExt cx="1165167" cy="6855561"/>
          </a:xfrm>
        </p:grpSpPr>
        <p:grpSp>
          <p:nvGrpSpPr>
            <p:cNvPr id="63" name="Gruppe 62">
              <a:extLst>
                <a:ext uri="{FF2B5EF4-FFF2-40B4-BE49-F238E27FC236}">
                  <a16:creationId xmlns:a16="http://schemas.microsoft.com/office/drawing/2014/main" id="{B9A6C8F1-6CA0-3D42-8360-A18602120A8D}"/>
                </a:ext>
              </a:extLst>
            </p:cNvPr>
            <p:cNvGrpSpPr/>
            <p:nvPr userDrawn="1"/>
          </p:nvGrpSpPr>
          <p:grpSpPr>
            <a:xfrm>
              <a:off x="12252770" y="1"/>
              <a:ext cx="409071" cy="3254927"/>
              <a:chOff x="12252770" y="1"/>
              <a:chExt cx="588588" cy="4683318"/>
            </a:xfrm>
          </p:grpSpPr>
          <p:sp>
            <p:nvSpPr>
              <p:cNvPr id="67" name="Rektangel 66">
                <a:extLst>
                  <a:ext uri="{FF2B5EF4-FFF2-40B4-BE49-F238E27FC236}">
                    <a16:creationId xmlns:a16="http://schemas.microsoft.com/office/drawing/2014/main" id="{5F8C536E-1EC4-9D49-9023-B9EF2E4EB8F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8" name="Gruppe 67">
                <a:extLst>
                  <a:ext uri="{FF2B5EF4-FFF2-40B4-BE49-F238E27FC236}">
                    <a16:creationId xmlns:a16="http://schemas.microsoft.com/office/drawing/2014/main" id="{C1EF08D9-EC9C-B446-852D-F0B4E0F0F6A2}"/>
                  </a:ext>
                </a:extLst>
              </p:cNvPr>
              <p:cNvGrpSpPr/>
              <p:nvPr userDrawn="1"/>
            </p:nvGrpSpPr>
            <p:grpSpPr>
              <a:xfrm>
                <a:off x="12326727" y="84822"/>
                <a:ext cx="440675" cy="4513676"/>
                <a:chOff x="12316858" y="92947"/>
                <a:chExt cx="440675" cy="4513676"/>
              </a:xfrm>
            </p:grpSpPr>
            <p:grpSp>
              <p:nvGrpSpPr>
                <p:cNvPr id="69" name="Gruppe 68">
                  <a:extLst>
                    <a:ext uri="{FF2B5EF4-FFF2-40B4-BE49-F238E27FC236}">
                      <a16:creationId xmlns:a16="http://schemas.microsoft.com/office/drawing/2014/main" id="{E96FEFED-80C7-1C41-8ED4-493DB9223B60}"/>
                    </a:ext>
                  </a:extLst>
                </p:cNvPr>
                <p:cNvGrpSpPr/>
                <p:nvPr userDrawn="1"/>
              </p:nvGrpSpPr>
              <p:grpSpPr>
                <a:xfrm>
                  <a:off x="12316858" y="92947"/>
                  <a:ext cx="440675" cy="1322025"/>
                  <a:chOff x="12316858" y="92947"/>
                  <a:chExt cx="440675" cy="1322025"/>
                </a:xfrm>
              </p:grpSpPr>
              <p:sp>
                <p:nvSpPr>
                  <p:cNvPr id="79" name="Rektangel 78">
                    <a:extLst>
                      <a:ext uri="{FF2B5EF4-FFF2-40B4-BE49-F238E27FC236}">
                        <a16:creationId xmlns:a16="http://schemas.microsoft.com/office/drawing/2014/main" id="{C1395634-B23D-B740-B6E4-4920AFF48E0E}"/>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EFA8E904-B367-3C49-9B17-9C209743CA09}"/>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3966B25F-C537-6E46-A945-3144B4B284C8}"/>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0" name="Gruppe 69">
                  <a:extLst>
                    <a:ext uri="{FF2B5EF4-FFF2-40B4-BE49-F238E27FC236}">
                      <a16:creationId xmlns:a16="http://schemas.microsoft.com/office/drawing/2014/main" id="{A4A43541-07AE-9C41-A23F-F722576C04D8}"/>
                    </a:ext>
                  </a:extLst>
                </p:cNvPr>
                <p:cNvGrpSpPr/>
                <p:nvPr userDrawn="1"/>
              </p:nvGrpSpPr>
              <p:grpSpPr>
                <a:xfrm>
                  <a:off x="12316858" y="1468435"/>
                  <a:ext cx="440675" cy="1322025"/>
                  <a:chOff x="12316858" y="1600866"/>
                  <a:chExt cx="440675" cy="1322025"/>
                </a:xfrm>
              </p:grpSpPr>
              <p:sp>
                <p:nvSpPr>
                  <p:cNvPr id="76" name="Rektangel 75">
                    <a:extLst>
                      <a:ext uri="{FF2B5EF4-FFF2-40B4-BE49-F238E27FC236}">
                        <a16:creationId xmlns:a16="http://schemas.microsoft.com/office/drawing/2014/main" id="{03B0EE39-FA3B-1947-8964-6FA95D06725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43316E30-2105-2E40-B1A7-17AF50BFDF2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25D306BD-9DF6-7D45-8B26-25EB715137F0}"/>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F5E0C316-B28E-204F-8229-F0C422D764D2}"/>
                    </a:ext>
                  </a:extLst>
                </p:cNvPr>
                <p:cNvGrpSpPr/>
                <p:nvPr userDrawn="1"/>
              </p:nvGrpSpPr>
              <p:grpSpPr>
                <a:xfrm>
                  <a:off x="12316858" y="2843923"/>
                  <a:ext cx="440675" cy="1762700"/>
                  <a:chOff x="12316858" y="3201732"/>
                  <a:chExt cx="440675" cy="1762700"/>
                </a:xfrm>
              </p:grpSpPr>
              <p:sp>
                <p:nvSpPr>
                  <p:cNvPr id="72" name="Rektangel 71">
                    <a:extLst>
                      <a:ext uri="{FF2B5EF4-FFF2-40B4-BE49-F238E27FC236}">
                        <a16:creationId xmlns:a16="http://schemas.microsoft.com/office/drawing/2014/main" id="{75EF8EE1-063B-9346-B35B-D391702A8BB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CFF58234-DBCD-D445-A55A-0676865E1184}"/>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109C31E9-21AC-2E47-9003-13EB8450B43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3532582E-3265-BF4E-B974-FF3AE992FDE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4" name="TekstSylinder 63">
              <a:extLst>
                <a:ext uri="{FF2B5EF4-FFF2-40B4-BE49-F238E27FC236}">
                  <a16:creationId xmlns:a16="http://schemas.microsoft.com/office/drawing/2014/main" id="{86ED5B6B-9879-C44E-8087-9FC40D9CE394}"/>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5" name="Vinkel 64">
              <a:extLst>
                <a:ext uri="{FF2B5EF4-FFF2-40B4-BE49-F238E27FC236}">
                  <a16:creationId xmlns:a16="http://schemas.microsoft.com/office/drawing/2014/main" id="{882C9AE6-2E87-9D4A-AED8-96B5D6BCAAE4}"/>
                </a:ext>
              </a:extLst>
            </p:cNvPr>
            <p:cNvCxnSpPr>
              <a:cxnSpLocks/>
              <a:stCxn id="79" idx="3"/>
              <a:endCxn id="76"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6" name="TekstSylinder 65">
              <a:extLst>
                <a:ext uri="{FF2B5EF4-FFF2-40B4-BE49-F238E27FC236}">
                  <a16:creationId xmlns:a16="http://schemas.microsoft.com/office/drawing/2014/main" id="{485D6620-BA62-D64A-9B43-1D9C5CB34030}"/>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986156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dirty="0"/>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E0D8E278-307F-4CC4-8ADD-0187B1469A8C}" type="datetime1">
              <a:rPr lang="nb-NO" smtClean="0"/>
              <a:t>30.10.2019</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81625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Bare tittel neg">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486FB62E-4123-469F-B8CC-044C3F21E5AD}" type="datetime1">
              <a:rPr lang="nb-NO" smtClean="0"/>
              <a:t>30.10.2019</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6" name="Gruppe 5">
            <a:extLst>
              <a:ext uri="{FF2B5EF4-FFF2-40B4-BE49-F238E27FC236}">
                <a16:creationId xmlns:a16="http://schemas.microsoft.com/office/drawing/2014/main" id="{C1D1050C-9B0F-DA46-A7AE-49D147BAD25B}"/>
              </a:ext>
            </a:extLst>
          </p:cNvPr>
          <p:cNvGrpSpPr/>
          <p:nvPr userDrawn="1"/>
        </p:nvGrpSpPr>
        <p:grpSpPr>
          <a:xfrm>
            <a:off x="-715963" y="-1306644"/>
            <a:ext cx="12909163" cy="8164644"/>
            <a:chOff x="-715963" y="-1306644"/>
            <a:chExt cx="12909163" cy="8164644"/>
          </a:xfrm>
        </p:grpSpPr>
        <p:grpSp>
          <p:nvGrpSpPr>
            <p:cNvPr id="7" name="Gruppe 6">
              <a:extLst>
                <a:ext uri="{FF2B5EF4-FFF2-40B4-BE49-F238E27FC236}">
                  <a16:creationId xmlns:a16="http://schemas.microsoft.com/office/drawing/2014/main" id="{1068411B-5C48-D749-B5E3-30A5D49D5141}"/>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7B5DD97E-E1DE-7D46-9418-0D0AFDF35F70}"/>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A0D018A7-D1AC-1A44-817B-2D69D4EE7234}"/>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AD814A3B-37FE-FE4B-B04E-FC6B766D1585}"/>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46A1D4B5-D234-EB45-A367-DA2C1AEC53F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66D8AD51-3ABD-8947-A454-453AF493E4D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F338B2FE-B7A8-7347-9C68-83876225606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ED151BEC-03EB-014A-A517-B60405C23277}"/>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1F47004B-BBEB-FA48-8A06-F460897DA374}"/>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3DFF5052-7500-6447-AE94-5921BC688C69}"/>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92571E5D-A6F0-C348-8000-B3FD4C1C5656}"/>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361CFB6-0332-504B-AA1B-B567E221EE1E}"/>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7E1762E-E5A1-3345-B079-7552913F529C}"/>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C1AC057A-FCD6-F949-8F37-58BA71E1CFD8}"/>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59297B28-D383-6249-A34F-5922BCCCA2CD}"/>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8DA38DB-AAE9-8748-AE1F-FFDD03973FAA}"/>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1EC8A23-B92A-DD41-B9D2-FB44C924BDCE}"/>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9164DF05-EC67-AC40-8F66-329831BDA2C4}"/>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9FDB03-16A1-CA49-920F-068F53EC1B58}"/>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B0573EAA-0C11-C147-98B8-AD18BE730C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EB0E7CD-84C6-6C44-A312-16BB487C6044}"/>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DE64285-F12E-824D-8130-37D78FBA7C48}"/>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F00E4EE8-0D5B-4F4C-B728-6B1A720431DD}"/>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0ED51BD-81EB-404C-BD1C-2A098E1769C0}"/>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D7466B6-499E-2F41-95CE-764FD8B4A6A2}"/>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3F46B044-3DF6-354A-AC1B-903E736EBD6D}"/>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6CE67777-BBBB-2F47-95C1-34649FB8584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ED37426C-F34C-0D4B-8BD0-9F8901D14277}"/>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0E01F846-B854-5F4D-8459-44312D2E538F}"/>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0F5CB43-152A-4F4C-8F3F-08E5D529F6B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D20FE3BB-4A3A-0148-9187-D678070204BF}"/>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9CDD407C-7201-0F40-B92A-FF4AD5515F91}"/>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07A5FDEC-A2AB-AF49-B0D1-056383BA45BE}"/>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18F9CFD8-DEA8-7D4F-A2AB-2DD0359A71C3}"/>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B2A25372-2BA8-9048-8062-9B09788AC871}"/>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78F37647-0B41-774C-B0CE-F0914829EF3E}"/>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1" name="Rektangel 10">
                <a:extLst>
                  <a:ext uri="{FF2B5EF4-FFF2-40B4-BE49-F238E27FC236}">
                    <a16:creationId xmlns:a16="http://schemas.microsoft.com/office/drawing/2014/main" id="{E89A3A05-5699-7947-977B-758F31E8A069}"/>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D698679E-611A-BA47-B555-42237E590009}"/>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3" name="Rektangel 12">
                <a:extLst>
                  <a:ext uri="{FF2B5EF4-FFF2-40B4-BE49-F238E27FC236}">
                    <a16:creationId xmlns:a16="http://schemas.microsoft.com/office/drawing/2014/main" id="{83CB65AE-071B-384F-BED9-0B6BBC28F24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46A59B6E-BC40-A04A-810E-381EB0406F6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A8F00FAE-DEAF-9D4B-AE1A-B2E06A30AE28}"/>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27D94157-FD6C-9343-B390-D6F5769CDC1D}"/>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DDC4238B-2FB7-504F-8FA6-8F2CB72D9FB5}"/>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EFB3E350-6D32-5B44-A589-DBA014CCAD87}"/>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78FC5178-3E3A-FA42-8025-AA007A3A20D4}"/>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DBF7CD49-D811-1E40-93F6-55470FBFF148}"/>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583D459D-BDEB-A248-A2C1-FB9BB4D30D6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0D4C9258-518D-FC40-80AD-80B600AF68B8}"/>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B723F13F-8F3A-4941-B2D9-3DE33FBA1B35}"/>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F5F9D48-374C-D34F-AC3B-AC2261364F7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pic>
        <p:nvPicPr>
          <p:cNvPr id="57" name="Bilde 56">
            <a:extLst>
              <a:ext uri="{FF2B5EF4-FFF2-40B4-BE49-F238E27FC236}">
                <a16:creationId xmlns:a16="http://schemas.microsoft.com/office/drawing/2014/main" id="{C3699402-183F-774C-B97D-A832ABCCDA7C}"/>
              </a:ext>
            </a:extLst>
          </p:cNvPr>
          <p:cNvPicPr>
            <a:picLocks noChangeAspect="1"/>
          </p:cNvPicPr>
          <p:nvPr userDrawn="1"/>
        </p:nvPicPr>
        <p:blipFill>
          <a:blip r:embed="rId2"/>
          <a:stretch>
            <a:fillRect/>
          </a:stretch>
        </p:blipFill>
        <p:spPr>
          <a:xfrm>
            <a:off x="331200" y="6298809"/>
            <a:ext cx="688336" cy="355181"/>
          </a:xfrm>
          <a:prstGeom prst="rect">
            <a:avLst/>
          </a:prstGeom>
        </p:spPr>
      </p:pic>
      <p:grpSp>
        <p:nvGrpSpPr>
          <p:cNvPr id="58" name="Gruppe 57">
            <a:extLst>
              <a:ext uri="{FF2B5EF4-FFF2-40B4-BE49-F238E27FC236}">
                <a16:creationId xmlns:a16="http://schemas.microsoft.com/office/drawing/2014/main" id="{B17E6E01-06C2-2A48-9FE5-6A3259C2A26A}"/>
              </a:ext>
            </a:extLst>
          </p:cNvPr>
          <p:cNvGrpSpPr/>
          <p:nvPr userDrawn="1"/>
        </p:nvGrpSpPr>
        <p:grpSpPr>
          <a:xfrm>
            <a:off x="12252770" y="1"/>
            <a:ext cx="1165167" cy="5230535"/>
            <a:chOff x="12252770" y="1"/>
            <a:chExt cx="1165167" cy="5230535"/>
          </a:xfrm>
        </p:grpSpPr>
        <p:grpSp>
          <p:nvGrpSpPr>
            <p:cNvPr id="59" name="Gruppe 58">
              <a:extLst>
                <a:ext uri="{FF2B5EF4-FFF2-40B4-BE49-F238E27FC236}">
                  <a16:creationId xmlns:a16="http://schemas.microsoft.com/office/drawing/2014/main" id="{F2EB3480-5DDC-0044-8395-748858D199CE}"/>
                </a:ext>
              </a:extLst>
            </p:cNvPr>
            <p:cNvGrpSpPr/>
            <p:nvPr userDrawn="1"/>
          </p:nvGrpSpPr>
          <p:grpSpPr>
            <a:xfrm>
              <a:off x="12252770" y="1"/>
              <a:ext cx="409071" cy="3254927"/>
              <a:chOff x="12252770" y="1"/>
              <a:chExt cx="588588" cy="4683318"/>
            </a:xfrm>
          </p:grpSpPr>
          <p:sp>
            <p:nvSpPr>
              <p:cNvPr id="64" name="Rektangel 63">
                <a:extLst>
                  <a:ext uri="{FF2B5EF4-FFF2-40B4-BE49-F238E27FC236}">
                    <a16:creationId xmlns:a16="http://schemas.microsoft.com/office/drawing/2014/main" id="{3BA74F53-7E5B-4840-9D64-49E4BF43F431}"/>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5" name="Gruppe 64">
                <a:extLst>
                  <a:ext uri="{FF2B5EF4-FFF2-40B4-BE49-F238E27FC236}">
                    <a16:creationId xmlns:a16="http://schemas.microsoft.com/office/drawing/2014/main" id="{3C37FD06-23C3-6848-951F-9C9046A29A7E}"/>
                  </a:ext>
                </a:extLst>
              </p:cNvPr>
              <p:cNvGrpSpPr/>
              <p:nvPr userDrawn="1"/>
            </p:nvGrpSpPr>
            <p:grpSpPr>
              <a:xfrm>
                <a:off x="12326727" y="84822"/>
                <a:ext cx="440675" cy="4513676"/>
                <a:chOff x="12316858" y="92947"/>
                <a:chExt cx="440675" cy="4513676"/>
              </a:xfrm>
            </p:grpSpPr>
            <p:grpSp>
              <p:nvGrpSpPr>
                <p:cNvPr id="66" name="Gruppe 65">
                  <a:extLst>
                    <a:ext uri="{FF2B5EF4-FFF2-40B4-BE49-F238E27FC236}">
                      <a16:creationId xmlns:a16="http://schemas.microsoft.com/office/drawing/2014/main" id="{A8085072-8F46-C24B-BEAA-89C731D92341}"/>
                    </a:ext>
                  </a:extLst>
                </p:cNvPr>
                <p:cNvGrpSpPr/>
                <p:nvPr userDrawn="1"/>
              </p:nvGrpSpPr>
              <p:grpSpPr>
                <a:xfrm>
                  <a:off x="12316858" y="92947"/>
                  <a:ext cx="440675" cy="1322025"/>
                  <a:chOff x="12316858" y="92947"/>
                  <a:chExt cx="440675" cy="1322025"/>
                </a:xfrm>
              </p:grpSpPr>
              <p:sp>
                <p:nvSpPr>
                  <p:cNvPr id="76" name="Rektangel 75">
                    <a:extLst>
                      <a:ext uri="{FF2B5EF4-FFF2-40B4-BE49-F238E27FC236}">
                        <a16:creationId xmlns:a16="http://schemas.microsoft.com/office/drawing/2014/main" id="{FDC87DD8-68F2-2B4A-BA17-43C04DB94C09}"/>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DD7FA195-ED26-914A-B647-91E942CD5D9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717A406D-FE53-2448-86BD-614D3C73B3E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7" name="Gruppe 66">
                  <a:extLst>
                    <a:ext uri="{FF2B5EF4-FFF2-40B4-BE49-F238E27FC236}">
                      <a16:creationId xmlns:a16="http://schemas.microsoft.com/office/drawing/2014/main" id="{AA16A036-19CC-A842-9CBA-384F3686A5FE}"/>
                    </a:ext>
                  </a:extLst>
                </p:cNvPr>
                <p:cNvGrpSpPr/>
                <p:nvPr userDrawn="1"/>
              </p:nvGrpSpPr>
              <p:grpSpPr>
                <a:xfrm>
                  <a:off x="12316858" y="1468435"/>
                  <a:ext cx="440675" cy="1322025"/>
                  <a:chOff x="12316858" y="1600866"/>
                  <a:chExt cx="440675" cy="1322025"/>
                </a:xfrm>
              </p:grpSpPr>
              <p:sp>
                <p:nvSpPr>
                  <p:cNvPr id="73" name="Rektangel 72">
                    <a:extLst>
                      <a:ext uri="{FF2B5EF4-FFF2-40B4-BE49-F238E27FC236}">
                        <a16:creationId xmlns:a16="http://schemas.microsoft.com/office/drawing/2014/main" id="{5AA70624-BE75-D842-A641-7D4B557E5EB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F8D025E7-9CA0-A047-9F6A-F02E903A1983}"/>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0977E685-6718-7745-8B6E-DEDEE888EB94}"/>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8" name="Gruppe 67">
                  <a:extLst>
                    <a:ext uri="{FF2B5EF4-FFF2-40B4-BE49-F238E27FC236}">
                      <a16:creationId xmlns:a16="http://schemas.microsoft.com/office/drawing/2014/main" id="{6A888C87-51EF-BF43-A149-80800BA1451C}"/>
                    </a:ext>
                  </a:extLst>
                </p:cNvPr>
                <p:cNvGrpSpPr/>
                <p:nvPr userDrawn="1"/>
              </p:nvGrpSpPr>
              <p:grpSpPr>
                <a:xfrm>
                  <a:off x="12316858" y="2843923"/>
                  <a:ext cx="440675" cy="1762700"/>
                  <a:chOff x="12316858" y="3201732"/>
                  <a:chExt cx="440675" cy="1762700"/>
                </a:xfrm>
              </p:grpSpPr>
              <p:sp>
                <p:nvSpPr>
                  <p:cNvPr id="69" name="Rektangel 68">
                    <a:extLst>
                      <a:ext uri="{FF2B5EF4-FFF2-40B4-BE49-F238E27FC236}">
                        <a16:creationId xmlns:a16="http://schemas.microsoft.com/office/drawing/2014/main" id="{756477A9-8504-F548-8CED-45C78AB4CF05}"/>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Rektangel 69">
                    <a:extLst>
                      <a:ext uri="{FF2B5EF4-FFF2-40B4-BE49-F238E27FC236}">
                        <a16:creationId xmlns:a16="http://schemas.microsoft.com/office/drawing/2014/main" id="{E2B5ABB0-3058-AA46-9889-5869E473AE7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8BF26325-174D-3645-9C57-CCFC0C1175A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B62A87D9-9422-8444-8FD3-A1BE48CF30C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0" name="TekstSylinder 59">
              <a:extLst>
                <a:ext uri="{FF2B5EF4-FFF2-40B4-BE49-F238E27FC236}">
                  <a16:creationId xmlns:a16="http://schemas.microsoft.com/office/drawing/2014/main" id="{73104622-4E59-5847-A55B-634077D7F43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61" name="Gruppe 60">
              <a:extLst>
                <a:ext uri="{FF2B5EF4-FFF2-40B4-BE49-F238E27FC236}">
                  <a16:creationId xmlns:a16="http://schemas.microsoft.com/office/drawing/2014/main" id="{37123774-32AD-4D48-837D-9B50969FCC33}"/>
                </a:ext>
              </a:extLst>
            </p:cNvPr>
            <p:cNvGrpSpPr/>
            <p:nvPr userDrawn="1"/>
          </p:nvGrpSpPr>
          <p:grpSpPr>
            <a:xfrm>
              <a:off x="12610441" y="194994"/>
              <a:ext cx="807496" cy="955972"/>
              <a:chOff x="12610441" y="212086"/>
              <a:chExt cx="807496" cy="955972"/>
            </a:xfrm>
          </p:grpSpPr>
          <p:cxnSp>
            <p:nvCxnSpPr>
              <p:cNvPr id="62" name="Vinkel 61">
                <a:extLst>
                  <a:ext uri="{FF2B5EF4-FFF2-40B4-BE49-F238E27FC236}">
                    <a16:creationId xmlns:a16="http://schemas.microsoft.com/office/drawing/2014/main" id="{DB6D4BF2-0D91-434C-8F27-BC433F6E6410}"/>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3" name="TekstSylinder 62">
                <a:extLst>
                  <a:ext uri="{FF2B5EF4-FFF2-40B4-BE49-F238E27FC236}">
                    <a16:creationId xmlns:a16="http://schemas.microsoft.com/office/drawing/2014/main" id="{6C392CEA-242D-A34D-B36F-D988744DBFF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4065925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EA161A0E-BBFD-4499-ABEE-1349A32CFBD2}" type="datetime1">
              <a:rPr lang="nb-NO" smtClean="0"/>
              <a:t>30.10.2019</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967381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t neg">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733A8624-A531-45FC-AD8D-C7A600D60B99}" type="datetime1">
              <a:rPr lang="nb-NO" smtClean="0"/>
              <a:t>30.10.2019</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pic>
        <p:nvPicPr>
          <p:cNvPr id="5" name="Bilde 4">
            <a:extLst>
              <a:ext uri="{FF2B5EF4-FFF2-40B4-BE49-F238E27FC236}">
                <a16:creationId xmlns:a16="http://schemas.microsoft.com/office/drawing/2014/main" id="{557E58CC-95FD-0340-B743-A6656B545401}"/>
              </a:ext>
            </a:extLst>
          </p:cNvPr>
          <p:cNvPicPr>
            <a:picLocks noChangeAspect="1"/>
          </p:cNvPicPr>
          <p:nvPr userDrawn="1"/>
        </p:nvPicPr>
        <p:blipFill>
          <a:blip r:embed="rId2"/>
          <a:stretch>
            <a:fillRect/>
          </a:stretch>
        </p:blipFill>
        <p:spPr>
          <a:xfrm>
            <a:off x="331200" y="6298809"/>
            <a:ext cx="688336" cy="355181"/>
          </a:xfrm>
          <a:prstGeom prst="rect">
            <a:avLst/>
          </a:prstGeom>
        </p:spPr>
      </p:pic>
      <p:grpSp>
        <p:nvGrpSpPr>
          <p:cNvPr id="6" name="Gruppe 5">
            <a:extLst>
              <a:ext uri="{FF2B5EF4-FFF2-40B4-BE49-F238E27FC236}">
                <a16:creationId xmlns:a16="http://schemas.microsoft.com/office/drawing/2014/main" id="{AB1900BA-05D4-CC4D-ADCE-D307B8419611}"/>
              </a:ext>
            </a:extLst>
          </p:cNvPr>
          <p:cNvGrpSpPr/>
          <p:nvPr userDrawn="1"/>
        </p:nvGrpSpPr>
        <p:grpSpPr>
          <a:xfrm>
            <a:off x="-715963" y="-1306644"/>
            <a:ext cx="12909163" cy="8164644"/>
            <a:chOff x="-715963" y="-1306644"/>
            <a:chExt cx="12909163" cy="8164644"/>
          </a:xfrm>
        </p:grpSpPr>
        <p:grpSp>
          <p:nvGrpSpPr>
            <p:cNvPr id="7" name="Gruppe 6">
              <a:extLst>
                <a:ext uri="{FF2B5EF4-FFF2-40B4-BE49-F238E27FC236}">
                  <a16:creationId xmlns:a16="http://schemas.microsoft.com/office/drawing/2014/main" id="{A601B2AB-0092-5D48-B697-F5B2F8642F27}"/>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1283DABB-F957-7041-9BD8-2E7C09E75AC3}"/>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03E03865-2527-DB49-979A-47FFF2A1032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4CD3D47E-9369-9647-B082-306910B6CD6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9A8E62DF-790C-2D4D-81AF-08239423467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FC384CB6-ED25-E34D-9712-8F0E8ED4CD32}"/>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A031495B-E581-454B-8CC0-EF055DE24C57}"/>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E55F45DD-A85F-5F46-83FA-B7EDB15751D5}"/>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43A3439B-451A-4C46-AD1B-A782CD0A8E48}"/>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B9829110-FFBC-274E-9141-5A01CA9003F2}"/>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DB7B771-D9B6-624B-8A46-356BB47D2DCF}"/>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6B99F47D-FC4D-D847-8DE5-D58693171585}"/>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848142ED-63BF-2743-BF2B-247A0FA84A64}"/>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9D7D332-0D4C-704E-BF86-2D38B3BF1A0E}"/>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C545234E-EC4D-AA4B-B17B-9AB931597E10}"/>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D9077C88-D56C-5245-8D27-0CEEB028ABD9}"/>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A7827F59-ECDA-744D-8356-C1E924BD4D05}"/>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4C4C87E6-E38E-CF4A-BA35-A5272281247F}"/>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36935E26-963B-1A48-BD41-A01E8CB08D66}"/>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7D3435F6-6DB0-C34A-BC71-DB699A7D993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C414CD4D-10D1-8840-BDE7-AD7EBD7008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560DFA5A-25D5-AD43-8A30-3AD4CD267870}"/>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25955AA6-D471-4346-B2BA-075B4897A10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4076C51A-758B-3746-9ED0-E160EB7B684C}"/>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6FDA69B5-A0C7-E645-9E2C-7B305BFF6A21}"/>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1C5A376E-4065-374B-BA02-7D97FA3E2C25}"/>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018EEC3F-5AF1-724B-8AEE-660F9D3A4C8C}"/>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6A58F931-93D4-2942-B3D5-EB7C4B9526B8}"/>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E58408FF-BB4B-324F-B809-10738F8313B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D4261316-AF1F-AD45-BB4B-917D42AA7003}"/>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6B5EF1EC-1B00-1844-B472-4AA8C80DC1E4}"/>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422C5EE2-43BC-F04D-9F67-D2F7E8BB146D}"/>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23EBDFBA-B78B-234E-8859-7253F0EE320B}"/>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917639CB-FC6C-0345-B9F1-D4156B250E2B}"/>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45446D2C-39DA-CD47-AFC9-CB458E69BDB6}"/>
                </a:ext>
              </a:extLst>
            </p:cNvPr>
            <p:cNvGrpSpPr/>
            <p:nvPr userDrawn="1"/>
          </p:nvGrpSpPr>
          <p:grpSpPr>
            <a:xfrm>
              <a:off x="-715963" y="-4004"/>
              <a:ext cx="590564" cy="6862004"/>
              <a:chOff x="-715963" y="-4004"/>
              <a:chExt cx="590564" cy="6862004"/>
            </a:xfrm>
          </p:grpSpPr>
          <p:sp>
            <p:nvSpPr>
              <p:cNvPr id="10" name="Rektangel 9">
                <a:extLst>
                  <a:ext uri="{FF2B5EF4-FFF2-40B4-BE49-F238E27FC236}">
                    <a16:creationId xmlns:a16="http://schemas.microsoft.com/office/drawing/2014/main" id="{EAA5D0EC-17A3-F142-B9ED-F53E6B6A0F6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1" name="Rektangel 10">
                <a:extLst>
                  <a:ext uri="{FF2B5EF4-FFF2-40B4-BE49-F238E27FC236}">
                    <a16:creationId xmlns:a16="http://schemas.microsoft.com/office/drawing/2014/main" id="{7754D441-1572-A44C-BEE7-FB28E38DB598}"/>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2" name="Rektangel 11">
                <a:extLst>
                  <a:ext uri="{FF2B5EF4-FFF2-40B4-BE49-F238E27FC236}">
                    <a16:creationId xmlns:a16="http://schemas.microsoft.com/office/drawing/2014/main" id="{800553DB-484C-4C48-A795-AD15950696FD}"/>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3" name="Rektangel 12">
                <a:extLst>
                  <a:ext uri="{FF2B5EF4-FFF2-40B4-BE49-F238E27FC236}">
                    <a16:creationId xmlns:a16="http://schemas.microsoft.com/office/drawing/2014/main" id="{24FB817F-D960-C84A-9EF5-1AD43774A62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4" name="Rett linje 13">
                <a:extLst>
                  <a:ext uri="{FF2B5EF4-FFF2-40B4-BE49-F238E27FC236}">
                    <a16:creationId xmlns:a16="http://schemas.microsoft.com/office/drawing/2014/main" id="{809952D0-7ACC-0B46-9DC5-BC1BE08DFCC3}"/>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7D39A50C-ECD4-4544-BA86-2ED55C88171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3BEA364B-9128-6E40-B529-DD331D756648}"/>
                  </a:ext>
                </a:extLst>
              </p:cNvPr>
              <p:cNvCxnSpPr>
                <a:cxnSpLocks/>
                <a:stCxn id="18"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C72D05B0-E28E-DC4F-BC75-E520AACE32DD}"/>
                  </a:ext>
                </a:extLst>
              </p:cNvPr>
              <p:cNvCxnSpPr>
                <a:cxnSpLocks/>
                <a:stCxn id="18"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ktangel 17">
                <a:extLst>
                  <a:ext uri="{FF2B5EF4-FFF2-40B4-BE49-F238E27FC236}">
                    <a16:creationId xmlns:a16="http://schemas.microsoft.com/office/drawing/2014/main" id="{14E0F4DD-E0F0-F24C-B654-6AED7A229E4F}"/>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19" name="Rett linje 18">
                <a:extLst>
                  <a:ext uri="{FF2B5EF4-FFF2-40B4-BE49-F238E27FC236}">
                    <a16:creationId xmlns:a16="http://schemas.microsoft.com/office/drawing/2014/main" id="{B2445F4C-3310-734C-AE0A-635C6A6AC128}"/>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1A5133CC-5017-464D-BE68-FFFF7D1AC0A5}"/>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1" name="Rett linje 20">
                <a:extLst>
                  <a:ext uri="{FF2B5EF4-FFF2-40B4-BE49-F238E27FC236}">
                    <a16:creationId xmlns:a16="http://schemas.microsoft.com/office/drawing/2014/main" id="{D292125B-BEFA-AC4E-B7E8-8D1A25A157B4}"/>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A9DD9D52-EED3-5747-BDD4-E91D0C39344D}"/>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AED1A88C-B09C-B748-89CA-045C396CB15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kstSylinder 8">
              <a:extLst>
                <a:ext uri="{FF2B5EF4-FFF2-40B4-BE49-F238E27FC236}">
                  <a16:creationId xmlns:a16="http://schemas.microsoft.com/office/drawing/2014/main" id="{DC53B160-049D-7E44-881B-655B1B2A4F9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57" name="Gruppe 56">
            <a:extLst>
              <a:ext uri="{FF2B5EF4-FFF2-40B4-BE49-F238E27FC236}">
                <a16:creationId xmlns:a16="http://schemas.microsoft.com/office/drawing/2014/main" id="{B5F84FFA-6BAA-B14F-B16D-AA7B9747C6CC}"/>
              </a:ext>
            </a:extLst>
          </p:cNvPr>
          <p:cNvGrpSpPr/>
          <p:nvPr userDrawn="1"/>
        </p:nvGrpSpPr>
        <p:grpSpPr>
          <a:xfrm>
            <a:off x="12252770" y="1"/>
            <a:ext cx="1165167" cy="5230535"/>
            <a:chOff x="12252770" y="1"/>
            <a:chExt cx="1165167" cy="5230535"/>
          </a:xfrm>
        </p:grpSpPr>
        <p:grpSp>
          <p:nvGrpSpPr>
            <p:cNvPr id="58" name="Gruppe 57">
              <a:extLst>
                <a:ext uri="{FF2B5EF4-FFF2-40B4-BE49-F238E27FC236}">
                  <a16:creationId xmlns:a16="http://schemas.microsoft.com/office/drawing/2014/main" id="{77A126F7-40BD-C14E-8502-3DA25EA5B468}"/>
                </a:ext>
              </a:extLst>
            </p:cNvPr>
            <p:cNvGrpSpPr/>
            <p:nvPr userDrawn="1"/>
          </p:nvGrpSpPr>
          <p:grpSpPr>
            <a:xfrm>
              <a:off x="12252770" y="1"/>
              <a:ext cx="409071" cy="3254927"/>
              <a:chOff x="12252770" y="1"/>
              <a:chExt cx="588588" cy="4683318"/>
            </a:xfrm>
          </p:grpSpPr>
          <p:sp>
            <p:nvSpPr>
              <p:cNvPr id="63" name="Rektangel 62">
                <a:extLst>
                  <a:ext uri="{FF2B5EF4-FFF2-40B4-BE49-F238E27FC236}">
                    <a16:creationId xmlns:a16="http://schemas.microsoft.com/office/drawing/2014/main" id="{34109EA4-7D73-6A41-B911-1DA4C65C7F3C}"/>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4" name="Gruppe 63">
                <a:extLst>
                  <a:ext uri="{FF2B5EF4-FFF2-40B4-BE49-F238E27FC236}">
                    <a16:creationId xmlns:a16="http://schemas.microsoft.com/office/drawing/2014/main" id="{519B015A-7710-4345-B1A0-2C31D3D3A29E}"/>
                  </a:ext>
                </a:extLst>
              </p:cNvPr>
              <p:cNvGrpSpPr/>
              <p:nvPr userDrawn="1"/>
            </p:nvGrpSpPr>
            <p:grpSpPr>
              <a:xfrm>
                <a:off x="12326727" y="84822"/>
                <a:ext cx="440675" cy="4513676"/>
                <a:chOff x="12316858" y="92947"/>
                <a:chExt cx="440675" cy="4513676"/>
              </a:xfrm>
            </p:grpSpPr>
            <p:grpSp>
              <p:nvGrpSpPr>
                <p:cNvPr id="65" name="Gruppe 64">
                  <a:extLst>
                    <a:ext uri="{FF2B5EF4-FFF2-40B4-BE49-F238E27FC236}">
                      <a16:creationId xmlns:a16="http://schemas.microsoft.com/office/drawing/2014/main" id="{1E952DE6-F52C-8141-AA51-F93ED1B782AC}"/>
                    </a:ext>
                  </a:extLst>
                </p:cNvPr>
                <p:cNvGrpSpPr/>
                <p:nvPr userDrawn="1"/>
              </p:nvGrpSpPr>
              <p:grpSpPr>
                <a:xfrm>
                  <a:off x="12316858" y="92947"/>
                  <a:ext cx="440675" cy="1322025"/>
                  <a:chOff x="12316858" y="92947"/>
                  <a:chExt cx="440675" cy="1322025"/>
                </a:xfrm>
              </p:grpSpPr>
              <p:sp>
                <p:nvSpPr>
                  <p:cNvPr id="75" name="Rektangel 74">
                    <a:extLst>
                      <a:ext uri="{FF2B5EF4-FFF2-40B4-BE49-F238E27FC236}">
                        <a16:creationId xmlns:a16="http://schemas.microsoft.com/office/drawing/2014/main" id="{1D91D97C-F319-7D49-8970-B66AB818B22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99F6A8CC-B295-074A-89FC-DBCE3DC47B03}"/>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Rektangel 76">
                    <a:extLst>
                      <a:ext uri="{FF2B5EF4-FFF2-40B4-BE49-F238E27FC236}">
                        <a16:creationId xmlns:a16="http://schemas.microsoft.com/office/drawing/2014/main" id="{E44D7125-3570-FD4D-B191-C75A400B46EF}"/>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6" name="Gruppe 65">
                  <a:extLst>
                    <a:ext uri="{FF2B5EF4-FFF2-40B4-BE49-F238E27FC236}">
                      <a16:creationId xmlns:a16="http://schemas.microsoft.com/office/drawing/2014/main" id="{6E9D1C89-D906-8A47-9476-62BAE8FEB515}"/>
                    </a:ext>
                  </a:extLst>
                </p:cNvPr>
                <p:cNvGrpSpPr/>
                <p:nvPr userDrawn="1"/>
              </p:nvGrpSpPr>
              <p:grpSpPr>
                <a:xfrm>
                  <a:off x="12316858" y="1468435"/>
                  <a:ext cx="440675" cy="1322025"/>
                  <a:chOff x="12316858" y="1600866"/>
                  <a:chExt cx="440675" cy="1322025"/>
                </a:xfrm>
              </p:grpSpPr>
              <p:sp>
                <p:nvSpPr>
                  <p:cNvPr id="72" name="Rektangel 71">
                    <a:extLst>
                      <a:ext uri="{FF2B5EF4-FFF2-40B4-BE49-F238E27FC236}">
                        <a16:creationId xmlns:a16="http://schemas.microsoft.com/office/drawing/2014/main" id="{D145DC4C-E21E-4741-ADAA-1EDD63A5E30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D9A25599-1748-4243-9CC2-9B55BA245FD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F126E6B9-55BC-AB41-92F0-ED3B06012608}"/>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67" name="Gruppe 66">
                  <a:extLst>
                    <a:ext uri="{FF2B5EF4-FFF2-40B4-BE49-F238E27FC236}">
                      <a16:creationId xmlns:a16="http://schemas.microsoft.com/office/drawing/2014/main" id="{643744EE-DB91-F24E-8086-50A0EDD842EB}"/>
                    </a:ext>
                  </a:extLst>
                </p:cNvPr>
                <p:cNvGrpSpPr/>
                <p:nvPr userDrawn="1"/>
              </p:nvGrpSpPr>
              <p:grpSpPr>
                <a:xfrm>
                  <a:off x="12316858" y="2843923"/>
                  <a:ext cx="440675" cy="1762700"/>
                  <a:chOff x="12316858" y="3201732"/>
                  <a:chExt cx="440675" cy="1762700"/>
                </a:xfrm>
              </p:grpSpPr>
              <p:sp>
                <p:nvSpPr>
                  <p:cNvPr id="68" name="Rektangel 67">
                    <a:extLst>
                      <a:ext uri="{FF2B5EF4-FFF2-40B4-BE49-F238E27FC236}">
                        <a16:creationId xmlns:a16="http://schemas.microsoft.com/office/drawing/2014/main" id="{BF15CC72-60C3-DF4D-B9DE-BE9263C2B62C}"/>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9" name="Rektangel 68">
                    <a:extLst>
                      <a:ext uri="{FF2B5EF4-FFF2-40B4-BE49-F238E27FC236}">
                        <a16:creationId xmlns:a16="http://schemas.microsoft.com/office/drawing/2014/main" id="{EDFE0806-648E-664D-A052-406FC350D6F8}"/>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0" name="Rektangel 69">
                    <a:extLst>
                      <a:ext uri="{FF2B5EF4-FFF2-40B4-BE49-F238E27FC236}">
                        <a16:creationId xmlns:a16="http://schemas.microsoft.com/office/drawing/2014/main" id="{BCC0B081-FCB2-5C47-B8AD-231EFCC19294}"/>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C6009896-4C4A-2C43-B51A-3964D8127B96}"/>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59" name="TekstSylinder 58">
              <a:extLst>
                <a:ext uri="{FF2B5EF4-FFF2-40B4-BE49-F238E27FC236}">
                  <a16:creationId xmlns:a16="http://schemas.microsoft.com/office/drawing/2014/main" id="{0DDB7D4B-6E4A-2642-B893-ABD7512A4B44}"/>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60" name="Gruppe 59">
              <a:extLst>
                <a:ext uri="{FF2B5EF4-FFF2-40B4-BE49-F238E27FC236}">
                  <a16:creationId xmlns:a16="http://schemas.microsoft.com/office/drawing/2014/main" id="{85916284-E703-0E4A-9DB5-13D9D1A9819A}"/>
                </a:ext>
              </a:extLst>
            </p:cNvPr>
            <p:cNvGrpSpPr/>
            <p:nvPr userDrawn="1"/>
          </p:nvGrpSpPr>
          <p:grpSpPr>
            <a:xfrm>
              <a:off x="12610441" y="194994"/>
              <a:ext cx="807496" cy="955972"/>
              <a:chOff x="12610441" y="212086"/>
              <a:chExt cx="807496" cy="955972"/>
            </a:xfrm>
          </p:grpSpPr>
          <p:cxnSp>
            <p:nvCxnSpPr>
              <p:cNvPr id="61" name="Vinkel 60">
                <a:extLst>
                  <a:ext uri="{FF2B5EF4-FFF2-40B4-BE49-F238E27FC236}">
                    <a16:creationId xmlns:a16="http://schemas.microsoft.com/office/drawing/2014/main" id="{52D5A379-F749-0D46-A951-B3F032547EA3}"/>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 name="TekstSylinder 61">
                <a:extLst>
                  <a:ext uri="{FF2B5EF4-FFF2-40B4-BE49-F238E27FC236}">
                    <a16:creationId xmlns:a16="http://schemas.microsoft.com/office/drawing/2014/main" id="{500DE19B-D18B-BB4D-8C3A-93CA181730A8}"/>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168565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bilde elever i arbeid">
    <p:bg>
      <p:bgPr>
        <a:solidFill>
          <a:schemeClr val="accent3"/>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2875"/>
            <a:ext cx="12192000" cy="7000875"/>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6952"/>
            <a:ext cx="6091200" cy="6098151"/>
          </a:xfrm>
          <a:prstGeom prst="rect">
            <a:avLst/>
          </a:prstGeom>
          <a:solidFill>
            <a:srgbClr val="FF8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E003D671-F0A9-47CE-8704-7DA132A83D99}" type="datetime1">
              <a:rPr lang="nb-NO" smtClean="0"/>
              <a:t>30.10.2019</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955175" y="476000"/>
            <a:ext cx="1080000" cy="1080000"/>
          </a:xfrm>
          <a:prstGeom prst="rect">
            <a:avLst/>
          </a:prstGeom>
        </p:spPr>
      </p:pic>
      <p:sp>
        <p:nvSpPr>
          <p:cNvPr id="13" name="Plassholder for tekst 11"/>
          <p:cNvSpPr>
            <a:spLocks noGrp="1"/>
          </p:cNvSpPr>
          <p:nvPr>
            <p:ph type="body" sz="quarter" idx="13" hasCustomPrompt="1"/>
          </p:nvPr>
        </p:nvSpPr>
        <p:spPr>
          <a:xfrm>
            <a:off x="2134245" y="921423"/>
            <a:ext cx="3845120" cy="231358"/>
          </a:xfrm>
        </p:spPr>
        <p:txBody>
          <a:bodyPr/>
          <a:lstStyle>
            <a:lvl1pPr marL="0" indent="0" algn="r">
              <a:buFont typeface="Arial" panose="020B0604020202020204" pitchFamily="34" charset="0"/>
              <a:buNone/>
              <a:defRPr sz="1600" b="0" baseline="0"/>
            </a:lvl1pPr>
          </a:lstStyle>
          <a:p>
            <a:pPr lvl="0"/>
            <a:r>
              <a:rPr lang="nb-NO" dirty="0"/>
              <a:t>Klikk for å sette inn skolenavn</a:t>
            </a:r>
          </a:p>
        </p:txBody>
      </p:sp>
    </p:spTree>
    <p:extLst>
      <p:ext uri="{BB962C8B-B14F-4D97-AF65-F5344CB8AC3E}">
        <p14:creationId xmlns:p14="http://schemas.microsoft.com/office/powerpoint/2010/main" val="4255830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2"/>
                </a:solidFill>
              </a:defRPr>
            </a:lvl1pPr>
          </a:lstStyle>
          <a:p>
            <a:r>
              <a:rPr lang="nb-NO" noProof="0" dirty="0"/>
              <a:t>1. plasser et bilde i rammen</a:t>
            </a:r>
            <a:br>
              <a:rPr lang="nb-NO" noProof="0" dirty="0"/>
            </a:br>
            <a:r>
              <a:rPr lang="nb-NO" noProof="0" dirty="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C5DC429E-E006-4968-BA25-3012343BBFD4}" type="datetime1">
              <a:rPr lang="nb-NO" smtClean="0"/>
              <a:t>30.10.2019</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1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TekstSylinder 90">
            <a:extLst>
              <a:ext uri="{FF2B5EF4-FFF2-40B4-BE49-F238E27FC236}">
                <a16:creationId xmlns:a16="http://schemas.microsoft.com/office/drawing/2014/main" id="{579C4266-3D6E-7E4E-B7F9-0C8B755D7C96}"/>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grpSp>
        <p:nvGrpSpPr>
          <p:cNvPr id="90" name="Gruppe 89">
            <a:extLst>
              <a:ext uri="{FF2B5EF4-FFF2-40B4-BE49-F238E27FC236}">
                <a16:creationId xmlns:a16="http://schemas.microsoft.com/office/drawing/2014/main" id="{93C22E23-7157-454A-9FA2-4933BA1812A4}"/>
              </a:ext>
            </a:extLst>
          </p:cNvPr>
          <p:cNvGrpSpPr/>
          <p:nvPr userDrawn="1"/>
        </p:nvGrpSpPr>
        <p:grpSpPr>
          <a:xfrm>
            <a:off x="12252770" y="1"/>
            <a:ext cx="1165167" cy="5230535"/>
            <a:chOff x="12252770" y="1"/>
            <a:chExt cx="1165167" cy="5230535"/>
          </a:xfrm>
        </p:grpSpPr>
        <p:grpSp>
          <p:nvGrpSpPr>
            <p:cNvPr id="92" name="Gruppe 91">
              <a:extLst>
                <a:ext uri="{FF2B5EF4-FFF2-40B4-BE49-F238E27FC236}">
                  <a16:creationId xmlns:a16="http://schemas.microsoft.com/office/drawing/2014/main" id="{7A5698FF-6A63-024B-A69C-C4E777FF2F2C}"/>
                </a:ext>
              </a:extLst>
            </p:cNvPr>
            <p:cNvGrpSpPr/>
            <p:nvPr userDrawn="1"/>
          </p:nvGrpSpPr>
          <p:grpSpPr>
            <a:xfrm>
              <a:off x="12252770" y="1"/>
              <a:ext cx="409071" cy="3254927"/>
              <a:chOff x="12252770" y="1"/>
              <a:chExt cx="588588" cy="4683318"/>
            </a:xfrm>
          </p:grpSpPr>
          <p:sp>
            <p:nvSpPr>
              <p:cNvPr id="97" name="Rektangel 96">
                <a:extLst>
                  <a:ext uri="{FF2B5EF4-FFF2-40B4-BE49-F238E27FC236}">
                    <a16:creationId xmlns:a16="http://schemas.microsoft.com/office/drawing/2014/main" id="{25A2FBF4-73A7-CE4C-A8DB-8FE5D09DE5ED}"/>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8" name="Gruppe 97">
                <a:extLst>
                  <a:ext uri="{FF2B5EF4-FFF2-40B4-BE49-F238E27FC236}">
                    <a16:creationId xmlns:a16="http://schemas.microsoft.com/office/drawing/2014/main" id="{E2F0FC64-DC73-F248-9324-0CE978C9D6B0}"/>
                  </a:ext>
                </a:extLst>
              </p:cNvPr>
              <p:cNvGrpSpPr/>
              <p:nvPr userDrawn="1"/>
            </p:nvGrpSpPr>
            <p:grpSpPr>
              <a:xfrm>
                <a:off x="12326727" y="84822"/>
                <a:ext cx="440675" cy="4513676"/>
                <a:chOff x="12316858" y="92947"/>
                <a:chExt cx="440675" cy="4513676"/>
              </a:xfrm>
            </p:grpSpPr>
            <p:grpSp>
              <p:nvGrpSpPr>
                <p:cNvPr id="99" name="Gruppe 98">
                  <a:extLst>
                    <a:ext uri="{FF2B5EF4-FFF2-40B4-BE49-F238E27FC236}">
                      <a16:creationId xmlns:a16="http://schemas.microsoft.com/office/drawing/2014/main" id="{32C01DAD-6F31-5A4E-8BB7-FB70223EA16E}"/>
                    </a:ext>
                  </a:extLst>
                </p:cNvPr>
                <p:cNvGrpSpPr/>
                <p:nvPr userDrawn="1"/>
              </p:nvGrpSpPr>
              <p:grpSpPr>
                <a:xfrm>
                  <a:off x="12316858" y="92947"/>
                  <a:ext cx="440675" cy="1322025"/>
                  <a:chOff x="12316858" y="92947"/>
                  <a:chExt cx="440675" cy="1322025"/>
                </a:xfrm>
              </p:grpSpPr>
              <p:sp>
                <p:nvSpPr>
                  <p:cNvPr id="109" name="Rektangel 108">
                    <a:extLst>
                      <a:ext uri="{FF2B5EF4-FFF2-40B4-BE49-F238E27FC236}">
                        <a16:creationId xmlns:a16="http://schemas.microsoft.com/office/drawing/2014/main" id="{00BA1803-2911-A847-B7CA-E67357CD35D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EFA1BCB1-1DE2-884A-A3D1-ED6A6FA72118}"/>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1" name="Rektangel 110">
                    <a:extLst>
                      <a:ext uri="{FF2B5EF4-FFF2-40B4-BE49-F238E27FC236}">
                        <a16:creationId xmlns:a16="http://schemas.microsoft.com/office/drawing/2014/main" id="{6F1895A8-5ECD-2A44-990D-ED7B270E21F7}"/>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4F88FD5F-270C-924E-AB88-B64550BAB694}"/>
                    </a:ext>
                  </a:extLst>
                </p:cNvPr>
                <p:cNvGrpSpPr/>
                <p:nvPr userDrawn="1"/>
              </p:nvGrpSpPr>
              <p:grpSpPr>
                <a:xfrm>
                  <a:off x="12316858" y="1468435"/>
                  <a:ext cx="440675" cy="1322025"/>
                  <a:chOff x="12316858" y="1600866"/>
                  <a:chExt cx="440675" cy="1322025"/>
                </a:xfrm>
              </p:grpSpPr>
              <p:sp>
                <p:nvSpPr>
                  <p:cNvPr id="106" name="Rektangel 105">
                    <a:extLst>
                      <a:ext uri="{FF2B5EF4-FFF2-40B4-BE49-F238E27FC236}">
                        <a16:creationId xmlns:a16="http://schemas.microsoft.com/office/drawing/2014/main" id="{691CFAF3-3CF9-D944-A90A-7771F8665460}"/>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ECBBB0E6-3392-8F48-AF3D-1E34E5123EBC}"/>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8" name="Rektangel 107">
                    <a:extLst>
                      <a:ext uri="{FF2B5EF4-FFF2-40B4-BE49-F238E27FC236}">
                        <a16:creationId xmlns:a16="http://schemas.microsoft.com/office/drawing/2014/main" id="{AD973EDC-E273-FD45-A872-FCEA9C9596C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1" name="Gruppe 100">
                  <a:extLst>
                    <a:ext uri="{FF2B5EF4-FFF2-40B4-BE49-F238E27FC236}">
                      <a16:creationId xmlns:a16="http://schemas.microsoft.com/office/drawing/2014/main" id="{0BB50A37-EF61-E145-B01B-4CD63CD93CFC}"/>
                    </a:ext>
                  </a:extLst>
                </p:cNvPr>
                <p:cNvGrpSpPr/>
                <p:nvPr userDrawn="1"/>
              </p:nvGrpSpPr>
              <p:grpSpPr>
                <a:xfrm>
                  <a:off x="12316858" y="2843923"/>
                  <a:ext cx="440675" cy="1762700"/>
                  <a:chOff x="12316858" y="3201732"/>
                  <a:chExt cx="440675" cy="1762700"/>
                </a:xfrm>
              </p:grpSpPr>
              <p:sp>
                <p:nvSpPr>
                  <p:cNvPr id="102" name="Rektangel 101">
                    <a:extLst>
                      <a:ext uri="{FF2B5EF4-FFF2-40B4-BE49-F238E27FC236}">
                        <a16:creationId xmlns:a16="http://schemas.microsoft.com/office/drawing/2014/main" id="{936DA9BF-3F5B-1645-B5A8-937601BD5501}"/>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E37229E9-C19B-314E-A355-F74581E29A8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F5029DA2-C182-3D45-9570-AC932D04C9F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Rektangel 104">
                    <a:extLst>
                      <a:ext uri="{FF2B5EF4-FFF2-40B4-BE49-F238E27FC236}">
                        <a16:creationId xmlns:a16="http://schemas.microsoft.com/office/drawing/2014/main" id="{3F512FCD-C3D3-1246-B41C-4FB5A3A4237D}"/>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3" name="TekstSylinder 92">
              <a:extLst>
                <a:ext uri="{FF2B5EF4-FFF2-40B4-BE49-F238E27FC236}">
                  <a16:creationId xmlns:a16="http://schemas.microsoft.com/office/drawing/2014/main" id="{8EBAF184-0DA0-994C-BADC-830CD29ED2D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94" name="Gruppe 93">
              <a:extLst>
                <a:ext uri="{FF2B5EF4-FFF2-40B4-BE49-F238E27FC236}">
                  <a16:creationId xmlns:a16="http://schemas.microsoft.com/office/drawing/2014/main" id="{704FC957-C060-9247-9858-582BFAE0455A}"/>
                </a:ext>
              </a:extLst>
            </p:cNvPr>
            <p:cNvGrpSpPr/>
            <p:nvPr userDrawn="1"/>
          </p:nvGrpSpPr>
          <p:grpSpPr>
            <a:xfrm>
              <a:off x="12610441" y="194994"/>
              <a:ext cx="807496" cy="955972"/>
              <a:chOff x="12610441" y="212086"/>
              <a:chExt cx="807496" cy="955972"/>
            </a:xfrm>
          </p:grpSpPr>
          <p:cxnSp>
            <p:nvCxnSpPr>
              <p:cNvPr id="95" name="Vinkel 94">
                <a:extLst>
                  <a:ext uri="{FF2B5EF4-FFF2-40B4-BE49-F238E27FC236}">
                    <a16:creationId xmlns:a16="http://schemas.microsoft.com/office/drawing/2014/main" id="{E7E7E809-91BC-5948-8E10-28B2E9F17F8E}"/>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6" name="TekstSylinder 95">
                <a:extLst>
                  <a:ext uri="{FF2B5EF4-FFF2-40B4-BE49-F238E27FC236}">
                    <a16:creationId xmlns:a16="http://schemas.microsoft.com/office/drawing/2014/main" id="{6CDD19D7-ACD9-0F45-BCFE-9CD2378F0423}"/>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431862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tel og bilde neg">
    <p:bg>
      <p:bgPr>
        <a:solidFill>
          <a:schemeClr val="tx2"/>
        </a:solidFill>
        <a:effectLst/>
      </p:bgPr>
    </p:bg>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bg1"/>
                </a:solidFill>
              </a:defRPr>
            </a:lvl1pPr>
          </a:lstStyle>
          <a:p>
            <a:r>
              <a:rPr lang="nb-NO" noProof="0" dirty="0"/>
              <a:t>1. plasser et bilde i rammen</a:t>
            </a:r>
            <a:br>
              <a:rPr lang="nb-NO" noProof="0" dirty="0"/>
            </a:br>
            <a:r>
              <a:rPr lang="nb-NO" noProof="0" dirty="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lvl1pPr>
              <a:defRPr>
                <a:solidFill>
                  <a:schemeClr val="bg1"/>
                </a:solidFill>
              </a:defRPr>
            </a:lvl1p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lvl1pPr>
              <a:defRPr>
                <a:solidFill>
                  <a:schemeClr val="bg1"/>
                </a:solidFill>
              </a:defRPr>
            </a:lvl1pPr>
          </a:lstStyle>
          <a:p>
            <a:fld id="{4462CE30-5C0F-4B4C-A78B-5862F3190775}" type="datetime1">
              <a:rPr lang="nb-NO" smtClean="0"/>
              <a:t>30.10.2019</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lvl1pPr>
              <a:defRPr>
                <a:solidFill>
                  <a:schemeClr val="bg1"/>
                </a:solidFill>
              </a:defRPr>
            </a:lvl1p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80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9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3" name="Plassholder for tekst 7">
            <a:extLst>
              <a:ext uri="{FF2B5EF4-FFF2-40B4-BE49-F238E27FC236}">
                <a16:creationId xmlns:a16="http://schemas.microsoft.com/office/drawing/2014/main" id="{B92A71BA-AE3E-044A-9513-C446526D6AA2}"/>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sp>
        <p:nvSpPr>
          <p:cNvPr id="91" name="TekstSylinder 90">
            <a:extLst>
              <a:ext uri="{FF2B5EF4-FFF2-40B4-BE49-F238E27FC236}">
                <a16:creationId xmlns:a16="http://schemas.microsoft.com/office/drawing/2014/main" id="{D8BFF3AF-100C-6745-B178-EF1A964BB521}"/>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negativ</a:t>
            </a:r>
          </a:p>
        </p:txBody>
      </p:sp>
      <p:grpSp>
        <p:nvGrpSpPr>
          <p:cNvPr id="116" name="Gruppe 115">
            <a:extLst>
              <a:ext uri="{FF2B5EF4-FFF2-40B4-BE49-F238E27FC236}">
                <a16:creationId xmlns:a16="http://schemas.microsoft.com/office/drawing/2014/main" id="{F4097E33-CF5F-8E43-B046-2CEB7B436B2D}"/>
              </a:ext>
            </a:extLst>
          </p:cNvPr>
          <p:cNvGrpSpPr/>
          <p:nvPr userDrawn="1"/>
        </p:nvGrpSpPr>
        <p:grpSpPr>
          <a:xfrm>
            <a:off x="12252770" y="1"/>
            <a:ext cx="1165167" cy="5230535"/>
            <a:chOff x="12252770" y="1"/>
            <a:chExt cx="1165167" cy="5230535"/>
          </a:xfrm>
        </p:grpSpPr>
        <p:grpSp>
          <p:nvGrpSpPr>
            <p:cNvPr id="117" name="Gruppe 116">
              <a:extLst>
                <a:ext uri="{FF2B5EF4-FFF2-40B4-BE49-F238E27FC236}">
                  <a16:creationId xmlns:a16="http://schemas.microsoft.com/office/drawing/2014/main" id="{DECE140A-93EB-3144-89A2-67734D7FECB3}"/>
                </a:ext>
              </a:extLst>
            </p:cNvPr>
            <p:cNvGrpSpPr/>
            <p:nvPr userDrawn="1"/>
          </p:nvGrpSpPr>
          <p:grpSpPr>
            <a:xfrm>
              <a:off x="12252770" y="1"/>
              <a:ext cx="409071" cy="3254927"/>
              <a:chOff x="12252770" y="1"/>
              <a:chExt cx="588588" cy="4683318"/>
            </a:xfrm>
          </p:grpSpPr>
          <p:sp>
            <p:nvSpPr>
              <p:cNvPr id="122" name="Rektangel 121">
                <a:extLst>
                  <a:ext uri="{FF2B5EF4-FFF2-40B4-BE49-F238E27FC236}">
                    <a16:creationId xmlns:a16="http://schemas.microsoft.com/office/drawing/2014/main" id="{DDA73A66-85FA-424A-8AAA-0F985FE62182}"/>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23" name="Gruppe 122">
                <a:extLst>
                  <a:ext uri="{FF2B5EF4-FFF2-40B4-BE49-F238E27FC236}">
                    <a16:creationId xmlns:a16="http://schemas.microsoft.com/office/drawing/2014/main" id="{9640A54C-C539-B742-ABCC-6299AE5B8CEB}"/>
                  </a:ext>
                </a:extLst>
              </p:cNvPr>
              <p:cNvGrpSpPr/>
              <p:nvPr userDrawn="1"/>
            </p:nvGrpSpPr>
            <p:grpSpPr>
              <a:xfrm>
                <a:off x="12326727" y="84822"/>
                <a:ext cx="440675" cy="4513676"/>
                <a:chOff x="12316858" y="92947"/>
                <a:chExt cx="440675" cy="4513676"/>
              </a:xfrm>
            </p:grpSpPr>
            <p:grpSp>
              <p:nvGrpSpPr>
                <p:cNvPr id="124" name="Gruppe 123">
                  <a:extLst>
                    <a:ext uri="{FF2B5EF4-FFF2-40B4-BE49-F238E27FC236}">
                      <a16:creationId xmlns:a16="http://schemas.microsoft.com/office/drawing/2014/main" id="{20F039C6-69E9-B941-A4D3-66A5C1CDD708}"/>
                    </a:ext>
                  </a:extLst>
                </p:cNvPr>
                <p:cNvGrpSpPr/>
                <p:nvPr userDrawn="1"/>
              </p:nvGrpSpPr>
              <p:grpSpPr>
                <a:xfrm>
                  <a:off x="12316858" y="92947"/>
                  <a:ext cx="440675" cy="1322025"/>
                  <a:chOff x="12316858" y="92947"/>
                  <a:chExt cx="440675" cy="1322025"/>
                </a:xfrm>
              </p:grpSpPr>
              <p:sp>
                <p:nvSpPr>
                  <p:cNvPr id="134" name="Rektangel 133">
                    <a:extLst>
                      <a:ext uri="{FF2B5EF4-FFF2-40B4-BE49-F238E27FC236}">
                        <a16:creationId xmlns:a16="http://schemas.microsoft.com/office/drawing/2014/main" id="{E6B7DA5B-F065-2842-BCE3-471D7906CE07}"/>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5" name="Rektangel 134">
                    <a:extLst>
                      <a:ext uri="{FF2B5EF4-FFF2-40B4-BE49-F238E27FC236}">
                        <a16:creationId xmlns:a16="http://schemas.microsoft.com/office/drawing/2014/main" id="{B04DDF36-E4D0-1541-8466-643799975A9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6" name="Rektangel 135">
                    <a:extLst>
                      <a:ext uri="{FF2B5EF4-FFF2-40B4-BE49-F238E27FC236}">
                        <a16:creationId xmlns:a16="http://schemas.microsoft.com/office/drawing/2014/main" id="{0C6F3194-B699-D740-A1E1-EAEB8C66A35E}"/>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25" name="Gruppe 124">
                  <a:extLst>
                    <a:ext uri="{FF2B5EF4-FFF2-40B4-BE49-F238E27FC236}">
                      <a16:creationId xmlns:a16="http://schemas.microsoft.com/office/drawing/2014/main" id="{C17BA548-9E47-5E40-95F0-9D998CFD5426}"/>
                    </a:ext>
                  </a:extLst>
                </p:cNvPr>
                <p:cNvGrpSpPr/>
                <p:nvPr userDrawn="1"/>
              </p:nvGrpSpPr>
              <p:grpSpPr>
                <a:xfrm>
                  <a:off x="12316858" y="1468435"/>
                  <a:ext cx="440675" cy="1322025"/>
                  <a:chOff x="12316858" y="1600866"/>
                  <a:chExt cx="440675" cy="1322025"/>
                </a:xfrm>
              </p:grpSpPr>
              <p:sp>
                <p:nvSpPr>
                  <p:cNvPr id="131" name="Rektangel 130">
                    <a:extLst>
                      <a:ext uri="{FF2B5EF4-FFF2-40B4-BE49-F238E27FC236}">
                        <a16:creationId xmlns:a16="http://schemas.microsoft.com/office/drawing/2014/main" id="{9B63810D-9182-9647-8817-730AA17B9908}"/>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2" name="Rektangel 131">
                    <a:extLst>
                      <a:ext uri="{FF2B5EF4-FFF2-40B4-BE49-F238E27FC236}">
                        <a16:creationId xmlns:a16="http://schemas.microsoft.com/office/drawing/2014/main" id="{76178564-5C0D-A84D-A7E4-632055B6BBCA}"/>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3" name="Rektangel 132">
                    <a:extLst>
                      <a:ext uri="{FF2B5EF4-FFF2-40B4-BE49-F238E27FC236}">
                        <a16:creationId xmlns:a16="http://schemas.microsoft.com/office/drawing/2014/main" id="{2D2CE19A-924B-564C-ABE6-C21E0B2CBAED}"/>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26" name="Gruppe 125">
                  <a:extLst>
                    <a:ext uri="{FF2B5EF4-FFF2-40B4-BE49-F238E27FC236}">
                      <a16:creationId xmlns:a16="http://schemas.microsoft.com/office/drawing/2014/main" id="{559F23A5-5BF4-B14C-82D4-70EFF9772D87}"/>
                    </a:ext>
                  </a:extLst>
                </p:cNvPr>
                <p:cNvGrpSpPr/>
                <p:nvPr userDrawn="1"/>
              </p:nvGrpSpPr>
              <p:grpSpPr>
                <a:xfrm>
                  <a:off x="12316858" y="2843923"/>
                  <a:ext cx="440675" cy="1762700"/>
                  <a:chOff x="12316858" y="3201732"/>
                  <a:chExt cx="440675" cy="1762700"/>
                </a:xfrm>
              </p:grpSpPr>
              <p:sp>
                <p:nvSpPr>
                  <p:cNvPr id="127" name="Rektangel 126">
                    <a:extLst>
                      <a:ext uri="{FF2B5EF4-FFF2-40B4-BE49-F238E27FC236}">
                        <a16:creationId xmlns:a16="http://schemas.microsoft.com/office/drawing/2014/main" id="{1C6AC6BA-EC18-824D-AF37-845A37278F2A}"/>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8" name="Rektangel 127">
                    <a:extLst>
                      <a:ext uri="{FF2B5EF4-FFF2-40B4-BE49-F238E27FC236}">
                        <a16:creationId xmlns:a16="http://schemas.microsoft.com/office/drawing/2014/main" id="{6A88E69C-BC25-E944-B7EF-EBBC18D8339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9" name="Rektangel 128">
                    <a:extLst>
                      <a:ext uri="{FF2B5EF4-FFF2-40B4-BE49-F238E27FC236}">
                        <a16:creationId xmlns:a16="http://schemas.microsoft.com/office/drawing/2014/main" id="{CD353E5E-D83D-F24E-8720-DA4E6552C137}"/>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0" name="Rektangel 129">
                    <a:extLst>
                      <a:ext uri="{FF2B5EF4-FFF2-40B4-BE49-F238E27FC236}">
                        <a16:creationId xmlns:a16="http://schemas.microsoft.com/office/drawing/2014/main" id="{443B0873-2032-ED4A-82E8-AE8C6FE9F5AB}"/>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18" name="TekstSylinder 117">
              <a:extLst>
                <a:ext uri="{FF2B5EF4-FFF2-40B4-BE49-F238E27FC236}">
                  <a16:creationId xmlns:a16="http://schemas.microsoft.com/office/drawing/2014/main" id="{6DB9C27B-183E-204C-A01D-673CC376DE0D}"/>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119" name="Gruppe 118">
              <a:extLst>
                <a:ext uri="{FF2B5EF4-FFF2-40B4-BE49-F238E27FC236}">
                  <a16:creationId xmlns:a16="http://schemas.microsoft.com/office/drawing/2014/main" id="{74D7BF0B-3E09-444C-9AFF-AB01B35624FC}"/>
                </a:ext>
              </a:extLst>
            </p:cNvPr>
            <p:cNvGrpSpPr/>
            <p:nvPr userDrawn="1"/>
          </p:nvGrpSpPr>
          <p:grpSpPr>
            <a:xfrm>
              <a:off x="12610441" y="194994"/>
              <a:ext cx="807496" cy="955972"/>
              <a:chOff x="12610441" y="212086"/>
              <a:chExt cx="807496" cy="955972"/>
            </a:xfrm>
          </p:grpSpPr>
          <p:cxnSp>
            <p:nvCxnSpPr>
              <p:cNvPr id="120" name="Vinkel 119">
                <a:extLst>
                  <a:ext uri="{FF2B5EF4-FFF2-40B4-BE49-F238E27FC236}">
                    <a16:creationId xmlns:a16="http://schemas.microsoft.com/office/drawing/2014/main" id="{5A99E870-FD93-3B44-8FBD-4D137D1803AC}"/>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21" name="TekstSylinder 120">
                <a:extLst>
                  <a:ext uri="{FF2B5EF4-FFF2-40B4-BE49-F238E27FC236}">
                    <a16:creationId xmlns:a16="http://schemas.microsoft.com/office/drawing/2014/main" id="{FF708AAD-7EC4-8240-87D4-5F749287662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3761343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dirty="0"/>
              <a:t>1. legg et bilde i </a:t>
            </a:r>
            <a:r>
              <a:rPr lang="nb-NO" noProof="0" dirty="0" err="1"/>
              <a:t>bildeboksen</a:t>
            </a:r>
            <a:br>
              <a:rPr lang="nb-NO" noProof="0" dirty="0"/>
            </a:br>
            <a:r>
              <a:rPr lang="nb-NO" noProof="0" dirty="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5E8DBC26-3B7B-4864-B10B-B2DE84CDB6FB}" type="datetime1">
              <a:rPr lang="nb-NO" smtClean="0"/>
              <a:t>30.10.2019</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a16="http://schemas.microsoft.com/office/drawing/2014/main" id="{4CC3D295-8F51-F14C-A0DE-43811CC503C3}"/>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grpSp>
        <p:nvGrpSpPr>
          <p:cNvPr id="90" name="Gruppe 89">
            <a:extLst>
              <a:ext uri="{FF2B5EF4-FFF2-40B4-BE49-F238E27FC236}">
                <a16:creationId xmlns:a16="http://schemas.microsoft.com/office/drawing/2014/main" id="{7CA9C2BF-57F1-B045-9180-AF5743F3C790}"/>
              </a:ext>
            </a:extLst>
          </p:cNvPr>
          <p:cNvGrpSpPr/>
          <p:nvPr userDrawn="1"/>
        </p:nvGrpSpPr>
        <p:grpSpPr>
          <a:xfrm>
            <a:off x="12252770" y="1"/>
            <a:ext cx="1165167" cy="5230535"/>
            <a:chOff x="12252770" y="1"/>
            <a:chExt cx="1165167" cy="5230535"/>
          </a:xfrm>
        </p:grpSpPr>
        <p:grpSp>
          <p:nvGrpSpPr>
            <p:cNvPr id="91" name="Gruppe 90">
              <a:extLst>
                <a:ext uri="{FF2B5EF4-FFF2-40B4-BE49-F238E27FC236}">
                  <a16:creationId xmlns:a16="http://schemas.microsoft.com/office/drawing/2014/main" id="{9EE5E5A1-CB87-064E-A1B8-4F7240CA91C3}"/>
                </a:ext>
              </a:extLst>
            </p:cNvPr>
            <p:cNvGrpSpPr/>
            <p:nvPr userDrawn="1"/>
          </p:nvGrpSpPr>
          <p:grpSpPr>
            <a:xfrm>
              <a:off x="12252770" y="1"/>
              <a:ext cx="409071" cy="3254927"/>
              <a:chOff x="12252770" y="1"/>
              <a:chExt cx="588588" cy="4683318"/>
            </a:xfrm>
          </p:grpSpPr>
          <p:sp>
            <p:nvSpPr>
              <p:cNvPr id="96" name="Rektangel 95">
                <a:extLst>
                  <a:ext uri="{FF2B5EF4-FFF2-40B4-BE49-F238E27FC236}">
                    <a16:creationId xmlns:a16="http://schemas.microsoft.com/office/drawing/2014/main" id="{9199446D-A160-E54C-A98A-97670A104D64}"/>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7" name="Gruppe 96">
                <a:extLst>
                  <a:ext uri="{FF2B5EF4-FFF2-40B4-BE49-F238E27FC236}">
                    <a16:creationId xmlns:a16="http://schemas.microsoft.com/office/drawing/2014/main" id="{C247B874-04D1-9D4E-A793-049462DE26D6}"/>
                  </a:ext>
                </a:extLst>
              </p:cNvPr>
              <p:cNvGrpSpPr/>
              <p:nvPr userDrawn="1"/>
            </p:nvGrpSpPr>
            <p:grpSpPr>
              <a:xfrm>
                <a:off x="12326727" y="84822"/>
                <a:ext cx="440675" cy="4513676"/>
                <a:chOff x="12316858" y="92947"/>
                <a:chExt cx="440675" cy="4513676"/>
              </a:xfrm>
            </p:grpSpPr>
            <p:grpSp>
              <p:nvGrpSpPr>
                <p:cNvPr id="98" name="Gruppe 97">
                  <a:extLst>
                    <a:ext uri="{FF2B5EF4-FFF2-40B4-BE49-F238E27FC236}">
                      <a16:creationId xmlns:a16="http://schemas.microsoft.com/office/drawing/2014/main" id="{3467FE23-DCD1-4E47-BB9E-95855B3839A7}"/>
                    </a:ext>
                  </a:extLst>
                </p:cNvPr>
                <p:cNvGrpSpPr/>
                <p:nvPr userDrawn="1"/>
              </p:nvGrpSpPr>
              <p:grpSpPr>
                <a:xfrm>
                  <a:off x="12316858" y="92947"/>
                  <a:ext cx="440675" cy="1322025"/>
                  <a:chOff x="12316858" y="92947"/>
                  <a:chExt cx="440675" cy="1322025"/>
                </a:xfrm>
              </p:grpSpPr>
              <p:sp>
                <p:nvSpPr>
                  <p:cNvPr id="108" name="Rektangel 107">
                    <a:extLst>
                      <a:ext uri="{FF2B5EF4-FFF2-40B4-BE49-F238E27FC236}">
                        <a16:creationId xmlns:a16="http://schemas.microsoft.com/office/drawing/2014/main" id="{EA2CFB82-4FE0-CA4F-8D2C-B9F50B385686}"/>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9" name="Rektangel 108">
                    <a:extLst>
                      <a:ext uri="{FF2B5EF4-FFF2-40B4-BE49-F238E27FC236}">
                        <a16:creationId xmlns:a16="http://schemas.microsoft.com/office/drawing/2014/main" id="{9A8820E8-7760-944E-A657-1E617296186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0" name="Rektangel 109">
                    <a:extLst>
                      <a:ext uri="{FF2B5EF4-FFF2-40B4-BE49-F238E27FC236}">
                        <a16:creationId xmlns:a16="http://schemas.microsoft.com/office/drawing/2014/main" id="{1EB784A8-BE62-BC46-9207-5D0171020E01}"/>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99" name="Gruppe 98">
                  <a:extLst>
                    <a:ext uri="{FF2B5EF4-FFF2-40B4-BE49-F238E27FC236}">
                      <a16:creationId xmlns:a16="http://schemas.microsoft.com/office/drawing/2014/main" id="{C0612BDE-564D-C94D-A7AB-2ACB109360FC}"/>
                    </a:ext>
                  </a:extLst>
                </p:cNvPr>
                <p:cNvGrpSpPr/>
                <p:nvPr userDrawn="1"/>
              </p:nvGrpSpPr>
              <p:grpSpPr>
                <a:xfrm>
                  <a:off x="12316858" y="1468435"/>
                  <a:ext cx="440675" cy="1322025"/>
                  <a:chOff x="12316858" y="1600866"/>
                  <a:chExt cx="440675" cy="1322025"/>
                </a:xfrm>
              </p:grpSpPr>
              <p:sp>
                <p:nvSpPr>
                  <p:cNvPr id="105" name="Rektangel 104">
                    <a:extLst>
                      <a:ext uri="{FF2B5EF4-FFF2-40B4-BE49-F238E27FC236}">
                        <a16:creationId xmlns:a16="http://schemas.microsoft.com/office/drawing/2014/main" id="{9611E365-DC43-6947-8EBE-B931F53121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6" name="Rektangel 105">
                    <a:extLst>
                      <a:ext uri="{FF2B5EF4-FFF2-40B4-BE49-F238E27FC236}">
                        <a16:creationId xmlns:a16="http://schemas.microsoft.com/office/drawing/2014/main" id="{896A1615-33C0-2841-AD4C-3D62C2946BFD}"/>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7" name="Rektangel 106">
                    <a:extLst>
                      <a:ext uri="{FF2B5EF4-FFF2-40B4-BE49-F238E27FC236}">
                        <a16:creationId xmlns:a16="http://schemas.microsoft.com/office/drawing/2014/main" id="{A4F6BBA8-3378-8946-9C45-2A239E00BF41}"/>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0" name="Gruppe 99">
                  <a:extLst>
                    <a:ext uri="{FF2B5EF4-FFF2-40B4-BE49-F238E27FC236}">
                      <a16:creationId xmlns:a16="http://schemas.microsoft.com/office/drawing/2014/main" id="{8C309830-E5F1-8E41-BCA9-251AA3B86FDE}"/>
                    </a:ext>
                  </a:extLst>
                </p:cNvPr>
                <p:cNvGrpSpPr/>
                <p:nvPr userDrawn="1"/>
              </p:nvGrpSpPr>
              <p:grpSpPr>
                <a:xfrm>
                  <a:off x="12316858" y="2843923"/>
                  <a:ext cx="440675" cy="1762700"/>
                  <a:chOff x="12316858" y="3201732"/>
                  <a:chExt cx="440675" cy="1762700"/>
                </a:xfrm>
              </p:grpSpPr>
              <p:sp>
                <p:nvSpPr>
                  <p:cNvPr id="101" name="Rektangel 100">
                    <a:extLst>
                      <a:ext uri="{FF2B5EF4-FFF2-40B4-BE49-F238E27FC236}">
                        <a16:creationId xmlns:a16="http://schemas.microsoft.com/office/drawing/2014/main" id="{50CA88BB-7387-DD4B-A6E3-BEDF86F26146}"/>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 name="Rektangel 101">
                    <a:extLst>
                      <a:ext uri="{FF2B5EF4-FFF2-40B4-BE49-F238E27FC236}">
                        <a16:creationId xmlns:a16="http://schemas.microsoft.com/office/drawing/2014/main" id="{AB1934A5-85F4-FF48-9398-897E1A8ADB5C}"/>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963F2E7F-4C9D-0447-AAAF-227BFCF09E72}"/>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E6FAAD3A-5A0C-1244-8308-B81ABB39B043}"/>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2" name="TekstSylinder 91">
              <a:extLst>
                <a:ext uri="{FF2B5EF4-FFF2-40B4-BE49-F238E27FC236}">
                  <a16:creationId xmlns:a16="http://schemas.microsoft.com/office/drawing/2014/main" id="{BABF0E71-DEA0-3343-8AF8-6A9A70C4B49B}"/>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02BB3DD4-65FF-4E43-8EC4-72B29CEB570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B0A36170-F06E-8E41-9BC7-F44F4E26A5A9}"/>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2E98FD4-0641-4147-A688-3F5F957482F2}"/>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819558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de neg">
    <p:bg>
      <p:bgPr>
        <a:solidFill>
          <a:schemeClr val="tx2"/>
        </a:solidFill>
        <a:effectLst/>
      </p:bgPr>
    </p:bg>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bg1"/>
                </a:solidFill>
              </a:defRPr>
            </a:lvl1pPr>
          </a:lstStyle>
          <a:p>
            <a:r>
              <a:rPr lang="nb-NO" noProof="0" dirty="0"/>
              <a:t>1. plasser et bilde i rammen</a:t>
            </a:r>
            <a:br>
              <a:rPr lang="nb-NO" noProof="0" dirty="0"/>
            </a:br>
            <a:r>
              <a:rPr lang="nb-NO" noProof="0" dirty="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lvl1pPr>
              <a:defRPr>
                <a:solidFill>
                  <a:schemeClr val="bg1"/>
                </a:solidFill>
              </a:defRPr>
            </a:lvl1pPr>
          </a:lstStyle>
          <a:p>
            <a:fld id="{C968F074-5D1B-43A7-BA47-AAB6395990E2}" type="datetime1">
              <a:rPr lang="nb-NO" smtClean="0"/>
              <a:t>30.10.2019</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lvl1pPr>
              <a:defRPr>
                <a:solidFill>
                  <a:schemeClr val="bg1"/>
                </a:solidFill>
              </a:defRPr>
            </a:lvl1pPr>
          </a:lstStyle>
          <a:p>
            <a:fld id="{8ACEFDFC-287E-0A4D-81A7-6CC8C070690D}" type="slidenum">
              <a:rPr lang="nb-NO" smtClean="0"/>
              <a:pPr/>
              <a:t>‹#›</a:t>
            </a:fld>
            <a:endParaRPr lang="nb-NO"/>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4" name="Plassholder for tekst 7">
            <a:extLst>
              <a:ext uri="{FF2B5EF4-FFF2-40B4-BE49-F238E27FC236}">
                <a16:creationId xmlns:a16="http://schemas.microsoft.com/office/drawing/2014/main" id="{B4167E25-FC4E-0D40-B7E9-F526F2DED683}"/>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sp>
        <p:nvSpPr>
          <p:cNvPr id="92" name="TekstSylinder 91">
            <a:extLst>
              <a:ext uri="{FF2B5EF4-FFF2-40B4-BE49-F238E27FC236}">
                <a16:creationId xmlns:a16="http://schemas.microsoft.com/office/drawing/2014/main" id="{6D51DDC6-EDC4-6145-9FBF-942463C865BC}"/>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negativ</a:t>
            </a:r>
          </a:p>
        </p:txBody>
      </p:sp>
      <p:grpSp>
        <p:nvGrpSpPr>
          <p:cNvPr id="6" name="Gruppe 5">
            <a:extLst>
              <a:ext uri="{FF2B5EF4-FFF2-40B4-BE49-F238E27FC236}">
                <a16:creationId xmlns:a16="http://schemas.microsoft.com/office/drawing/2014/main" id="{8CA7E12B-54B4-874B-933C-FC3D9E55A3BC}"/>
              </a:ext>
            </a:extLst>
          </p:cNvPr>
          <p:cNvGrpSpPr/>
          <p:nvPr userDrawn="1"/>
        </p:nvGrpSpPr>
        <p:grpSpPr>
          <a:xfrm>
            <a:off x="12252770" y="1"/>
            <a:ext cx="1165167" cy="5230535"/>
            <a:chOff x="12252770" y="1"/>
            <a:chExt cx="1165167" cy="5230535"/>
          </a:xfrm>
        </p:grpSpPr>
        <p:grpSp>
          <p:nvGrpSpPr>
            <p:cNvPr id="75" name="Gruppe 74">
              <a:extLst>
                <a:ext uri="{FF2B5EF4-FFF2-40B4-BE49-F238E27FC236}">
                  <a16:creationId xmlns:a16="http://schemas.microsoft.com/office/drawing/2014/main" id="{8F8009E6-2DC8-1C47-86DE-7EB231C9CC5E}"/>
                </a:ext>
              </a:extLst>
            </p:cNvPr>
            <p:cNvGrpSpPr/>
            <p:nvPr userDrawn="1"/>
          </p:nvGrpSpPr>
          <p:grpSpPr>
            <a:xfrm>
              <a:off x="12252770" y="1"/>
              <a:ext cx="409071" cy="3254927"/>
              <a:chOff x="12252770" y="1"/>
              <a:chExt cx="588588" cy="4683318"/>
            </a:xfrm>
          </p:grpSpPr>
          <p:sp>
            <p:nvSpPr>
              <p:cNvPr id="76" name="Rektangel 75">
                <a:extLst>
                  <a:ext uri="{FF2B5EF4-FFF2-40B4-BE49-F238E27FC236}">
                    <a16:creationId xmlns:a16="http://schemas.microsoft.com/office/drawing/2014/main" id="{AECE28FE-6B3F-5C41-9D27-3E564F3224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7" name="Gruppe 76">
                <a:extLst>
                  <a:ext uri="{FF2B5EF4-FFF2-40B4-BE49-F238E27FC236}">
                    <a16:creationId xmlns:a16="http://schemas.microsoft.com/office/drawing/2014/main" id="{CB74C1BB-F327-C041-8696-8CC95A20290D}"/>
                  </a:ext>
                </a:extLst>
              </p:cNvPr>
              <p:cNvGrpSpPr/>
              <p:nvPr userDrawn="1"/>
            </p:nvGrpSpPr>
            <p:grpSpPr>
              <a:xfrm>
                <a:off x="12326727" y="84822"/>
                <a:ext cx="440675" cy="4513676"/>
                <a:chOff x="12316858" y="92947"/>
                <a:chExt cx="440675" cy="4513676"/>
              </a:xfrm>
            </p:grpSpPr>
            <p:grpSp>
              <p:nvGrpSpPr>
                <p:cNvPr id="78" name="Gruppe 77">
                  <a:extLst>
                    <a:ext uri="{FF2B5EF4-FFF2-40B4-BE49-F238E27FC236}">
                      <a16:creationId xmlns:a16="http://schemas.microsoft.com/office/drawing/2014/main" id="{8BA22E53-07F3-E344-B911-54485682BB00}"/>
                    </a:ext>
                  </a:extLst>
                </p:cNvPr>
                <p:cNvGrpSpPr/>
                <p:nvPr userDrawn="1"/>
              </p:nvGrpSpPr>
              <p:grpSpPr>
                <a:xfrm>
                  <a:off x="12316858" y="92947"/>
                  <a:ext cx="440675" cy="1322025"/>
                  <a:chOff x="12316858" y="92947"/>
                  <a:chExt cx="440675" cy="1322025"/>
                </a:xfrm>
              </p:grpSpPr>
              <p:sp>
                <p:nvSpPr>
                  <p:cNvPr id="88" name="Rektangel 87">
                    <a:extLst>
                      <a:ext uri="{FF2B5EF4-FFF2-40B4-BE49-F238E27FC236}">
                        <a16:creationId xmlns:a16="http://schemas.microsoft.com/office/drawing/2014/main" id="{F7E0A24B-DECB-ED4D-A71C-0EC6A992AF35}"/>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9" name="Rektangel 88">
                    <a:extLst>
                      <a:ext uri="{FF2B5EF4-FFF2-40B4-BE49-F238E27FC236}">
                        <a16:creationId xmlns:a16="http://schemas.microsoft.com/office/drawing/2014/main" id="{6E2329DA-C840-C147-8677-C1FFC58179C0}"/>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0" name="Rektangel 89">
                    <a:extLst>
                      <a:ext uri="{FF2B5EF4-FFF2-40B4-BE49-F238E27FC236}">
                        <a16:creationId xmlns:a16="http://schemas.microsoft.com/office/drawing/2014/main" id="{7772449B-69B2-094B-91F1-1382CE2FB42B}"/>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9" name="Gruppe 78">
                  <a:extLst>
                    <a:ext uri="{FF2B5EF4-FFF2-40B4-BE49-F238E27FC236}">
                      <a16:creationId xmlns:a16="http://schemas.microsoft.com/office/drawing/2014/main" id="{07ED3267-1D40-1D4D-9EC7-353345137976}"/>
                    </a:ext>
                  </a:extLst>
                </p:cNvPr>
                <p:cNvGrpSpPr/>
                <p:nvPr userDrawn="1"/>
              </p:nvGrpSpPr>
              <p:grpSpPr>
                <a:xfrm>
                  <a:off x="12316858" y="1468435"/>
                  <a:ext cx="440675" cy="1322025"/>
                  <a:chOff x="12316858" y="1600866"/>
                  <a:chExt cx="440675" cy="1322025"/>
                </a:xfrm>
              </p:grpSpPr>
              <p:sp>
                <p:nvSpPr>
                  <p:cNvPr id="85" name="Rektangel 84">
                    <a:extLst>
                      <a:ext uri="{FF2B5EF4-FFF2-40B4-BE49-F238E27FC236}">
                        <a16:creationId xmlns:a16="http://schemas.microsoft.com/office/drawing/2014/main" id="{D6BA8FBC-0FE5-4F46-8FC3-48DC4E4604EA}"/>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6" name="Rektangel 85">
                    <a:extLst>
                      <a:ext uri="{FF2B5EF4-FFF2-40B4-BE49-F238E27FC236}">
                        <a16:creationId xmlns:a16="http://schemas.microsoft.com/office/drawing/2014/main" id="{F622D83D-32EF-974E-B8E9-3A938C35CDA8}"/>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7" name="Rektangel 86">
                    <a:extLst>
                      <a:ext uri="{FF2B5EF4-FFF2-40B4-BE49-F238E27FC236}">
                        <a16:creationId xmlns:a16="http://schemas.microsoft.com/office/drawing/2014/main" id="{1BDF731E-7B6C-2144-B025-0869B767623C}"/>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80" name="Gruppe 79">
                  <a:extLst>
                    <a:ext uri="{FF2B5EF4-FFF2-40B4-BE49-F238E27FC236}">
                      <a16:creationId xmlns:a16="http://schemas.microsoft.com/office/drawing/2014/main" id="{49B6A4FA-1E22-9147-8AD9-B28366A7CE3B}"/>
                    </a:ext>
                  </a:extLst>
                </p:cNvPr>
                <p:cNvGrpSpPr/>
                <p:nvPr userDrawn="1"/>
              </p:nvGrpSpPr>
              <p:grpSpPr>
                <a:xfrm>
                  <a:off x="12316858" y="2843923"/>
                  <a:ext cx="440675" cy="1762700"/>
                  <a:chOff x="12316858" y="3201732"/>
                  <a:chExt cx="440675" cy="1762700"/>
                </a:xfrm>
              </p:grpSpPr>
              <p:sp>
                <p:nvSpPr>
                  <p:cNvPr id="81" name="Rektangel 80">
                    <a:extLst>
                      <a:ext uri="{FF2B5EF4-FFF2-40B4-BE49-F238E27FC236}">
                        <a16:creationId xmlns:a16="http://schemas.microsoft.com/office/drawing/2014/main" id="{BE12CC14-985A-504B-A96D-5C6E9DE8F21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9E8D8E6F-EA70-1842-A974-5D35616E09F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751FBA97-2B6D-5B40-BFA2-E3FE8D3EF3F0}"/>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Rektangel 83">
                    <a:extLst>
                      <a:ext uri="{FF2B5EF4-FFF2-40B4-BE49-F238E27FC236}">
                        <a16:creationId xmlns:a16="http://schemas.microsoft.com/office/drawing/2014/main" id="{7D4A6F92-ED09-794E-9D24-8961E4EB970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91" name="TekstSylinder 90">
              <a:extLst>
                <a:ext uri="{FF2B5EF4-FFF2-40B4-BE49-F238E27FC236}">
                  <a16:creationId xmlns:a16="http://schemas.microsoft.com/office/drawing/2014/main" id="{5A1DF305-43F9-0B42-BCC1-E577120FC643}"/>
                </a:ext>
              </a:extLst>
            </p:cNvPr>
            <p:cNvSpPr txBox="1"/>
            <p:nvPr userDrawn="1"/>
          </p:nvSpPr>
          <p:spPr>
            <a:xfrm>
              <a:off x="12252771" y="3429000"/>
              <a:ext cx="1127661" cy="1801536"/>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grpSp>
          <p:nvGrpSpPr>
            <p:cNvPr id="93" name="Gruppe 92">
              <a:extLst>
                <a:ext uri="{FF2B5EF4-FFF2-40B4-BE49-F238E27FC236}">
                  <a16:creationId xmlns:a16="http://schemas.microsoft.com/office/drawing/2014/main" id="{6E30C78A-C11F-3D47-A36A-DA706F5C2C2B}"/>
                </a:ext>
              </a:extLst>
            </p:cNvPr>
            <p:cNvGrpSpPr/>
            <p:nvPr userDrawn="1"/>
          </p:nvGrpSpPr>
          <p:grpSpPr>
            <a:xfrm>
              <a:off x="12610441" y="194994"/>
              <a:ext cx="807496" cy="955972"/>
              <a:chOff x="12610441" y="212086"/>
              <a:chExt cx="807496" cy="955972"/>
            </a:xfrm>
          </p:grpSpPr>
          <p:cxnSp>
            <p:nvCxnSpPr>
              <p:cNvPr id="94" name="Vinkel 93">
                <a:extLst>
                  <a:ext uri="{FF2B5EF4-FFF2-40B4-BE49-F238E27FC236}">
                    <a16:creationId xmlns:a16="http://schemas.microsoft.com/office/drawing/2014/main" id="{9502FE88-586C-5A4C-9443-40A0C140DDA4}"/>
                  </a:ext>
                </a:extLst>
              </p:cNvPr>
              <p:cNvCxnSpPr>
                <a:cxnSpLocks/>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5" name="TekstSylinder 94">
                <a:extLst>
                  <a:ext uri="{FF2B5EF4-FFF2-40B4-BE49-F238E27FC236}">
                    <a16:creationId xmlns:a16="http://schemas.microsoft.com/office/drawing/2014/main" id="{A577656F-9AE9-3D43-848E-7E4C5574867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grpSp>
    </p:spTree>
    <p:extLst>
      <p:ext uri="{BB962C8B-B14F-4D97-AF65-F5344CB8AC3E}">
        <p14:creationId xmlns:p14="http://schemas.microsoft.com/office/powerpoint/2010/main" val="2827675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0292E701-E327-4BD2-BE3C-36C46BC16F3C}" type="datetime1">
              <a:rPr lang="nb-NO" smtClean="0"/>
              <a:t>30.10.2019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5E41694-0C3C-479D-A750-F098933F2F59}" type="slidenum">
              <a:rPr lang="nb-NO" smtClean="0"/>
              <a:t>‹#›</a:t>
            </a:fld>
            <a:endParaRPr lang="nb-NO"/>
          </a:p>
        </p:txBody>
      </p:sp>
    </p:spTree>
    <p:extLst>
      <p:ext uri="{BB962C8B-B14F-4D97-AF65-F5344CB8AC3E}">
        <p14:creationId xmlns:p14="http://schemas.microsoft.com/office/powerpoint/2010/main" val="151657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bilde skolebygg">
    <p:bg>
      <p:bgPr>
        <a:solidFill>
          <a:schemeClr val="accent3"/>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5" y="-6953"/>
            <a:ext cx="12193625" cy="6944651"/>
          </a:xfrm>
          <a:prstGeom prst="rect">
            <a:avLst/>
          </a:prstGeom>
        </p:spPr>
      </p:pic>
      <p:sp>
        <p:nvSpPr>
          <p:cNvPr id="9" name="Rektangel 8">
            <a:extLst>
              <a:ext uri="{FF2B5EF4-FFF2-40B4-BE49-F238E27FC236}">
                <a16:creationId xmlns:a16="http://schemas.microsoft.com/office/drawing/2014/main" id="{2051E715-0C35-C940-9034-9C879AE08CC3}"/>
              </a:ext>
            </a:extLst>
          </p:cNvPr>
          <p:cNvSpPr/>
          <p:nvPr userDrawn="1"/>
        </p:nvSpPr>
        <p:spPr>
          <a:xfrm>
            <a:off x="0" y="-6952"/>
            <a:ext cx="6091200" cy="60981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1D993A44-C8AA-456E-8DF9-39DB90F53ECD}" type="datetime1">
              <a:rPr lang="nb-NO" smtClean="0"/>
              <a:t>30.10.2019</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955175" y="476000"/>
            <a:ext cx="1080000" cy="1080000"/>
          </a:xfrm>
          <a:prstGeom prst="rect">
            <a:avLst/>
          </a:prstGeom>
        </p:spPr>
      </p:pic>
      <p:sp>
        <p:nvSpPr>
          <p:cNvPr id="13" name="Plassholder for tekst 11"/>
          <p:cNvSpPr>
            <a:spLocks noGrp="1"/>
          </p:cNvSpPr>
          <p:nvPr>
            <p:ph type="body" sz="quarter" idx="13" hasCustomPrompt="1"/>
          </p:nvPr>
        </p:nvSpPr>
        <p:spPr>
          <a:xfrm>
            <a:off x="2134245" y="921423"/>
            <a:ext cx="3845120" cy="231358"/>
          </a:xfrm>
        </p:spPr>
        <p:txBody>
          <a:bodyPr/>
          <a:lstStyle>
            <a:lvl1pPr marL="0" indent="0" algn="r">
              <a:buFont typeface="Arial" panose="020B0604020202020204" pitchFamily="34" charset="0"/>
              <a:buNone/>
              <a:defRPr sz="1600" b="0" baseline="0"/>
            </a:lvl1pPr>
          </a:lstStyle>
          <a:p>
            <a:pPr lvl="0"/>
            <a:r>
              <a:rPr lang="nb-NO" dirty="0"/>
              <a:t>Klikk for å sette inn skolenavn</a:t>
            </a:r>
          </a:p>
        </p:txBody>
      </p:sp>
    </p:spTree>
    <p:extLst>
      <p:ext uri="{BB962C8B-B14F-4D97-AF65-F5344CB8AC3E}">
        <p14:creationId xmlns:p14="http://schemas.microsoft.com/office/powerpoint/2010/main" val="414975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bilde ungdomskoleelever">
    <p:bg>
      <p:bgPr>
        <a:solidFill>
          <a:schemeClr val="bg1"/>
        </a:solidFill>
        <a:effectLst/>
      </p:bgPr>
    </p:bg>
    <p:spTree>
      <p:nvGrpSpPr>
        <p:cNvPr id="1" name=""/>
        <p:cNvGrpSpPr/>
        <p:nvPr/>
      </p:nvGrpSpPr>
      <p:grpSpPr>
        <a:xfrm>
          <a:off x="0" y="0"/>
          <a:ext cx="0" cy="0"/>
          <a:chOff x="0" y="0"/>
          <a:chExt cx="0" cy="0"/>
        </a:xfrm>
      </p:grpSpPr>
      <p:sp>
        <p:nvSpPr>
          <p:cNvPr id="15" name="Rektangel 14"/>
          <p:cNvSpPr/>
          <p:nvPr userDrawn="1"/>
        </p:nvSpPr>
        <p:spPr>
          <a:xfrm>
            <a:off x="-78941" y="5308742"/>
            <a:ext cx="4756196" cy="1578820"/>
          </a:xfrm>
          <a:prstGeom prst="rect">
            <a:avLst/>
          </a:prstGeom>
          <a:solidFill>
            <a:srgbClr val="FFD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2051E715-0C35-C940-9034-9C879AE08CC3}"/>
              </a:ext>
            </a:extLst>
          </p:cNvPr>
          <p:cNvSpPr/>
          <p:nvPr userDrawn="1"/>
        </p:nvSpPr>
        <p:spPr>
          <a:xfrm>
            <a:off x="0" y="0"/>
            <a:ext cx="6091200" cy="60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ED319921-0C51-497A-AAD9-BF09EE68FB52}" type="datetime1">
              <a:rPr lang="nb-NO" smtClean="0"/>
              <a:t>30.10.2019</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1397808"/>
            <a:ext cx="5073650" cy="2663015"/>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55175" y="476000"/>
            <a:ext cx="1080000" cy="1080000"/>
          </a:xfrm>
          <a:prstGeom prst="rect">
            <a:avLst/>
          </a:prstGeom>
        </p:spPr>
      </p:pic>
      <p:sp>
        <p:nvSpPr>
          <p:cNvPr id="12" name="Plassholder for tekst 11"/>
          <p:cNvSpPr>
            <a:spLocks noGrp="1"/>
          </p:cNvSpPr>
          <p:nvPr>
            <p:ph type="body" sz="quarter" idx="13" hasCustomPrompt="1"/>
          </p:nvPr>
        </p:nvSpPr>
        <p:spPr>
          <a:xfrm>
            <a:off x="2134245" y="921423"/>
            <a:ext cx="3845120" cy="231358"/>
          </a:xfrm>
        </p:spPr>
        <p:txBody>
          <a:bodyPr/>
          <a:lstStyle>
            <a:lvl1pPr marL="0" indent="0" algn="r">
              <a:buFont typeface="Arial" panose="020B0604020202020204" pitchFamily="34" charset="0"/>
              <a:buNone/>
              <a:defRPr sz="1600" b="0" baseline="0"/>
            </a:lvl1pPr>
          </a:lstStyle>
          <a:p>
            <a:pPr lvl="0"/>
            <a:r>
              <a:rPr lang="nb-NO" dirty="0"/>
              <a:t>Klikk for å sette inn skolenavn</a:t>
            </a:r>
          </a:p>
        </p:txBody>
      </p:sp>
    </p:spTree>
    <p:extLst>
      <p:ext uri="{BB962C8B-B14F-4D97-AF65-F5344CB8AC3E}">
        <p14:creationId xmlns:p14="http://schemas.microsoft.com/office/powerpoint/2010/main" val="306224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bilde positiv logo">
    <p:bg>
      <p:bgPr>
        <a:solidFill>
          <a:schemeClr val="bg1"/>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2"/>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lang="nb-NO" sz="1200" b="0" i="0" u="none" strike="noStrike" smtClean="0">
                <a:effect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dirty="0"/>
              <a:t>1. Dobbeltklikk på ikonet til venstre (midt på lysbildet)</a:t>
            </a:r>
            <a:br>
              <a:rPr lang="nb-NO" noProof="0" dirty="0"/>
            </a:br>
            <a:r>
              <a:rPr lang="nb-NO" noProof="0" dirty="0"/>
              <a:t>2. Velg bildet du ønsker å sette inn</a:t>
            </a:r>
            <a:br>
              <a:rPr lang="nb-NO" noProof="0" dirty="0"/>
            </a:br>
            <a:r>
              <a:rPr lang="nb-NO" noProof="0" dirty="0"/>
              <a:t>3. Bruk ‘bildeverktøy’ –&gt; ‘beskjær’ for å endre bildeutsnitt</a:t>
            </a:r>
            <a:br>
              <a:rPr lang="nb-NO" noProof="0" dirty="0"/>
            </a:br>
            <a:r>
              <a:rPr lang="nb-NO" noProof="0" dirty="0"/>
              <a:t>Her kan du velge utsnitt ved å dra i de hvite kulene i hjørnet. </a:t>
            </a:r>
            <a:br>
              <a:rPr lang="nb-NO" noProof="0" dirty="0"/>
            </a:br>
            <a:r>
              <a:rPr lang="nb-NO" noProof="0" dirty="0"/>
              <a:t>(Hold </a:t>
            </a:r>
            <a:r>
              <a:rPr lang="nb-NO" noProof="0" dirty="0" err="1"/>
              <a:t>Shift</a:t>
            </a:r>
            <a:r>
              <a:rPr lang="nb-NO" noProof="0" dirty="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B64CFB40-80E9-469B-93FE-BEFA35F5A6A0}" type="datetime1">
              <a:rPr lang="nb-NO" smtClean="0"/>
              <a:t>30.10.2019</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1432754"/>
            <a:ext cx="5073650" cy="2628070"/>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55175" y="476000"/>
            <a:ext cx="1080000" cy="1080000"/>
          </a:xfrm>
          <a:prstGeom prst="rect">
            <a:avLst/>
          </a:prstGeom>
        </p:spPr>
      </p:pic>
      <p:sp>
        <p:nvSpPr>
          <p:cNvPr id="12" name="Plassholder for tekst 11"/>
          <p:cNvSpPr>
            <a:spLocks noGrp="1"/>
          </p:cNvSpPr>
          <p:nvPr>
            <p:ph type="body" sz="quarter" idx="13" hasCustomPrompt="1"/>
          </p:nvPr>
        </p:nvSpPr>
        <p:spPr>
          <a:xfrm>
            <a:off x="2134245" y="921423"/>
            <a:ext cx="3845120" cy="231358"/>
          </a:xfrm>
        </p:spPr>
        <p:txBody>
          <a:bodyPr/>
          <a:lstStyle>
            <a:lvl1pPr marL="0" indent="0" algn="r">
              <a:buFont typeface="Arial" panose="020B0604020202020204" pitchFamily="34" charset="0"/>
              <a:buNone/>
              <a:defRPr sz="1600" b="0" baseline="0"/>
            </a:lvl1pPr>
          </a:lstStyle>
          <a:p>
            <a:pPr lvl="0"/>
            <a:r>
              <a:rPr lang="nb-NO" dirty="0"/>
              <a:t>Klikk for å sette inn skolenavn</a:t>
            </a:r>
          </a:p>
        </p:txBody>
      </p:sp>
    </p:spTree>
    <p:extLst>
      <p:ext uri="{BB962C8B-B14F-4D97-AF65-F5344CB8AC3E}">
        <p14:creationId xmlns:p14="http://schemas.microsoft.com/office/powerpoint/2010/main" val="161496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lysbilde bilde negativ logo">
    <p:bg>
      <p:bgPr>
        <a:solidFill>
          <a:schemeClr val="accent1"/>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accent2"/>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sz="1200">
                <a:solidFill>
                  <a:sysClr val="windowText" lastClr="000000"/>
                </a:solidFill>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dirty="0"/>
              <a:t>1. Dobbeltklikk på ikonet til venstre (midt på lysbildet)</a:t>
            </a:r>
            <a:br>
              <a:rPr lang="nb-NO" noProof="0" dirty="0"/>
            </a:br>
            <a:r>
              <a:rPr lang="nb-NO" noProof="0" dirty="0"/>
              <a:t>2. Velg bildet du ønsker å sette inn</a:t>
            </a:r>
            <a:br>
              <a:rPr lang="nb-NO" noProof="0" dirty="0"/>
            </a:br>
            <a:r>
              <a:rPr lang="nb-NO" noProof="0" dirty="0"/>
              <a:t>3. Bruk ‘bildeverktøy’ –&gt; ‘beskjær’ for å endre bildeutsnitt</a:t>
            </a:r>
            <a:br>
              <a:rPr lang="nb-NO" noProof="0" dirty="0"/>
            </a:br>
            <a:r>
              <a:rPr lang="nb-NO" noProof="0" dirty="0"/>
              <a:t>Her kan du velge utsnitt ved å dra i de hvite kulene i hjørnet. </a:t>
            </a:r>
            <a:br>
              <a:rPr lang="nb-NO" noProof="0" dirty="0"/>
            </a:br>
            <a:r>
              <a:rPr lang="nb-NO" noProof="0" dirty="0"/>
              <a:t>(Hold </a:t>
            </a:r>
            <a:r>
              <a:rPr lang="nb-NO" noProof="0" dirty="0" err="1"/>
              <a:t>Shift</a:t>
            </a:r>
            <a:r>
              <a:rPr lang="nb-NO" noProof="0" dirty="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092A552F-8956-482D-AC4A-886040673014}" type="datetime1">
              <a:rPr lang="nb-NO" smtClean="0"/>
              <a:t>30.10.2019</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1409456"/>
            <a:ext cx="5073650" cy="2656131"/>
          </a:xfrm>
          <a:prstGeom prst="rect">
            <a:avLst/>
          </a:prstGeom>
          <a:noFill/>
        </p:spPr>
        <p:txBody>
          <a:bodyPr lIns="0" tIns="360000" rIns="720000" bIns="360000" anchor="b" anchorCtr="0">
            <a:normAutofit/>
          </a:bodyPr>
          <a:lstStyle>
            <a:lvl1pPr algn="l">
              <a:lnSpc>
                <a:spcPct val="100000"/>
              </a:lnSpc>
              <a:defRPr sz="3600">
                <a:solidFill>
                  <a:schemeClr val="bg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10" name="Bilde 9">
            <a:extLst>
              <a:ext uri="{FF2B5EF4-FFF2-40B4-BE49-F238E27FC236}">
                <a16:creationId xmlns:a16="http://schemas.microsoft.com/office/drawing/2014/main" id="{A059CF52-7BF5-1D46-85DC-7999F21EBE54}"/>
              </a:ext>
            </a:extLst>
          </p:cNvPr>
          <p:cNvPicPr>
            <a:picLocks noChangeAspect="1"/>
          </p:cNvPicPr>
          <p:nvPr userDrawn="1"/>
        </p:nvPicPr>
        <p:blipFill>
          <a:blip r:embed="rId2"/>
          <a:stretch>
            <a:fillRect/>
          </a:stretch>
        </p:blipFill>
        <p:spPr>
          <a:xfrm>
            <a:off x="955175" y="476000"/>
            <a:ext cx="1080000" cy="1080000"/>
          </a:xfrm>
          <a:prstGeom prst="rect">
            <a:avLst/>
          </a:prstGeom>
        </p:spPr>
      </p:pic>
      <p:sp>
        <p:nvSpPr>
          <p:cNvPr id="9" name="TekstSylinder 8">
            <a:extLst>
              <a:ext uri="{FF2B5EF4-FFF2-40B4-BE49-F238E27FC236}">
                <a16:creationId xmlns:a16="http://schemas.microsoft.com/office/drawing/2014/main" id="{14D508E9-3971-2E41-B1E5-98EB4063DEC8}"/>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negativ logo og bilde</a:t>
            </a:r>
          </a:p>
        </p:txBody>
      </p:sp>
      <p:sp>
        <p:nvSpPr>
          <p:cNvPr id="12" name="Plassholder for tekst 11"/>
          <p:cNvSpPr>
            <a:spLocks noGrp="1"/>
          </p:cNvSpPr>
          <p:nvPr>
            <p:ph type="body" sz="quarter" idx="13" hasCustomPrompt="1"/>
          </p:nvPr>
        </p:nvSpPr>
        <p:spPr>
          <a:xfrm>
            <a:off x="2134245" y="921423"/>
            <a:ext cx="3845120" cy="231358"/>
          </a:xfrm>
        </p:spPr>
        <p:txBody>
          <a:bodyPr/>
          <a:lstStyle>
            <a:lvl1pPr marL="0" indent="0" algn="r">
              <a:buFont typeface="Arial" panose="020B0604020202020204" pitchFamily="34" charset="0"/>
              <a:buNone/>
              <a:defRPr sz="1600" b="0" baseline="0">
                <a:solidFill>
                  <a:schemeClr val="bg1"/>
                </a:solidFill>
              </a:defRPr>
            </a:lvl1pPr>
          </a:lstStyle>
          <a:p>
            <a:pPr lvl="0"/>
            <a:r>
              <a:rPr lang="nb-NO" dirty="0"/>
              <a:t>Klikk for å sette inn skolenavn</a:t>
            </a:r>
          </a:p>
        </p:txBody>
      </p:sp>
    </p:spTree>
    <p:extLst>
      <p:ext uri="{BB962C8B-B14F-4D97-AF65-F5344CB8AC3E}">
        <p14:creationId xmlns:p14="http://schemas.microsoft.com/office/powerpoint/2010/main" val="329835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blå">
    <p:bg>
      <p:bgPr>
        <a:solidFill>
          <a:srgbClr val="B3F5FF"/>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34363" y="4060800"/>
            <a:ext cx="2030400" cy="2030400"/>
          </a:xfrm>
          <a:prstGeom prst="ellipse">
            <a:avLst/>
          </a:prstGeom>
          <a:solidFill>
            <a:schemeClr val="tx2"/>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31E97384-9C30-4F8E-B6A3-7B71ED5B7DA8}" type="datetime1">
              <a:rPr lang="nb-NO" smtClean="0"/>
              <a:t>30.10.2019</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tx2"/>
          </a:solidFill>
        </p:spPr>
        <p:txBody>
          <a:bodyPr wrap="square" lIns="1015200" tIns="0" rIns="2030400" bIns="0" anchor="ctr" anchorCtr="0">
            <a:noAutofit/>
          </a:bodyPr>
          <a:lstStyle>
            <a:lvl1pPr algn="l">
              <a:lnSpc>
                <a:spcPct val="100000"/>
              </a:lnSpc>
              <a:defRPr sz="3600">
                <a:solidFill>
                  <a:schemeClr val="bg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8609563" y="45360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Rediger tekststiler i malen</a:t>
            </a:r>
          </a:p>
        </p:txBody>
      </p:sp>
      <p:sp>
        <p:nvSpPr>
          <p:cNvPr id="9" name="TekstSylinder 8">
            <a:extLst>
              <a:ext uri="{FF2B5EF4-FFF2-40B4-BE49-F238E27FC236}">
                <a16:creationId xmlns:a16="http://schemas.microsoft.com/office/drawing/2014/main" id="{A301E017-7600-CA46-92E0-AFE66AACCA2B}"/>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blå 2</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3" name="Gruppe 62">
            <a:extLst>
              <a:ext uri="{FF2B5EF4-FFF2-40B4-BE49-F238E27FC236}">
                <a16:creationId xmlns:a16="http://schemas.microsoft.com/office/drawing/2014/main" id="{F1ADFE04-EE3E-6540-9B03-18959FBECFE3}"/>
              </a:ext>
            </a:extLst>
          </p:cNvPr>
          <p:cNvGrpSpPr/>
          <p:nvPr userDrawn="1"/>
        </p:nvGrpSpPr>
        <p:grpSpPr>
          <a:xfrm>
            <a:off x="12252770" y="1"/>
            <a:ext cx="1165167" cy="6855561"/>
            <a:chOff x="12252770" y="1"/>
            <a:chExt cx="1165167" cy="6855561"/>
          </a:xfrm>
        </p:grpSpPr>
        <p:grpSp>
          <p:nvGrpSpPr>
            <p:cNvPr id="64" name="Gruppe 63">
              <a:extLst>
                <a:ext uri="{FF2B5EF4-FFF2-40B4-BE49-F238E27FC236}">
                  <a16:creationId xmlns:a16="http://schemas.microsoft.com/office/drawing/2014/main" id="{95C1A217-232F-4B4A-9394-743F1BD48A8D}"/>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8B361F0E-9D84-9E4F-B02A-7589E3B43BEB}"/>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9" name="Gruppe 68">
                <a:extLst>
                  <a:ext uri="{FF2B5EF4-FFF2-40B4-BE49-F238E27FC236}">
                    <a16:creationId xmlns:a16="http://schemas.microsoft.com/office/drawing/2014/main" id="{44CA9DC8-6B4E-3E4C-BD7B-67854CCA423D}"/>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65692D11-923F-9745-9987-339139695FB4}"/>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2CB976BB-AA30-494E-A52E-D3878707F9DC}"/>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C3B95ACC-0F07-7945-B423-22C36C2A5BEF}"/>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398EF249-1BFC-A245-BC65-16A055F13590}"/>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1F4B5ECA-11DC-2C43-89FD-E5EDCAE7B17D}"/>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F991E1A1-2B6E-9A47-94CB-C1F69C29A49E}"/>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30E67804-6891-044F-AC03-5FB46C753AC6}"/>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CE2D0E14-F4AF-1441-822C-CB31DC4CC28B}"/>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2" name="Gruppe 71">
                  <a:extLst>
                    <a:ext uri="{FF2B5EF4-FFF2-40B4-BE49-F238E27FC236}">
                      <a16:creationId xmlns:a16="http://schemas.microsoft.com/office/drawing/2014/main" id="{BE3BE825-B4C7-9949-94F8-330CB1476A2A}"/>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15A9F73D-BD78-7445-98FB-38237CC23938}"/>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04C8BBD2-DB89-784C-9ECA-DFA7EE4DEF2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267457C0-3882-1A4C-90A1-755B3E92E3B5}"/>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D62DDE87-9F8F-5742-B1C7-17AF551CD05F}"/>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5" name="TekstSylinder 64">
              <a:extLst>
                <a:ext uri="{FF2B5EF4-FFF2-40B4-BE49-F238E27FC236}">
                  <a16:creationId xmlns:a16="http://schemas.microsoft.com/office/drawing/2014/main" id="{CC9F18B0-88B8-BB48-9124-890666E6CA0E}"/>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6" name="Vinkel 65">
              <a:extLst>
                <a:ext uri="{FF2B5EF4-FFF2-40B4-BE49-F238E27FC236}">
                  <a16:creationId xmlns:a16="http://schemas.microsoft.com/office/drawing/2014/main" id="{1F90B3BD-0392-1841-8022-BB65FE32B91B}"/>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AB1D2792-C57C-9548-A4F1-896EE0C46A7C}"/>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
        <p:nvSpPr>
          <p:cNvPr id="83" name="Plassholder for tekst 11"/>
          <p:cNvSpPr>
            <a:spLocks noGrp="1"/>
          </p:cNvSpPr>
          <p:nvPr>
            <p:ph type="body" sz="quarter" idx="13" hasCustomPrompt="1"/>
          </p:nvPr>
        </p:nvSpPr>
        <p:spPr>
          <a:xfrm>
            <a:off x="1015200" y="480902"/>
            <a:ext cx="3845120" cy="231358"/>
          </a:xfrm>
        </p:spPr>
        <p:txBody>
          <a:bodyPr/>
          <a:lstStyle>
            <a:lvl1pPr marL="0" indent="0" algn="l">
              <a:buFont typeface="Arial" panose="020B0604020202020204" pitchFamily="34" charset="0"/>
              <a:buNone/>
              <a:defRPr sz="1600" b="0" baseline="0">
                <a:solidFill>
                  <a:schemeClr val="bg1"/>
                </a:solidFill>
              </a:defRPr>
            </a:lvl1pPr>
          </a:lstStyle>
          <a:p>
            <a:pPr lvl="0"/>
            <a:r>
              <a:rPr lang="nb-NO" dirty="0"/>
              <a:t>Klikk for å sette inn skolenavn</a:t>
            </a:r>
          </a:p>
        </p:txBody>
      </p:sp>
    </p:spTree>
    <p:extLst>
      <p:ext uri="{BB962C8B-B14F-4D97-AF65-F5344CB8AC3E}">
        <p14:creationId xmlns:p14="http://schemas.microsoft.com/office/powerpoint/2010/main" val="14223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tellysbilde grønn">
    <p:bg>
      <p:bgPr>
        <a:solidFill>
          <a:schemeClr val="accent2"/>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34363" y="4060800"/>
            <a:ext cx="2030400" cy="2030400"/>
          </a:xfrm>
          <a:prstGeom prst="ellipse">
            <a:avLst/>
          </a:prstGeom>
          <a:solidFill>
            <a:schemeClr val="accent1"/>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56E0153-53F7-4C67-9896-9D38A7AE77A2}" type="datetime1">
              <a:rPr lang="nb-NO" smtClean="0"/>
              <a:t>30.10.2019</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accent1"/>
          </a:solidFill>
        </p:spPr>
        <p:txBody>
          <a:bodyPr wrap="square" lIns="1015200" tIns="0" rIns="2030400" bIns="0" anchor="ctr" anchorCtr="0">
            <a:noAutofit/>
          </a:bodyPr>
          <a:lstStyle>
            <a:lvl1pPr algn="l">
              <a:lnSpc>
                <a:spcPct val="100000"/>
              </a:lnSpc>
              <a:defRPr sz="3600">
                <a:solidFill>
                  <a:schemeClr val="bg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8609563" y="45360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Rediger tekststiler i malen</a:t>
            </a:r>
          </a:p>
        </p:txBody>
      </p:sp>
      <p:sp>
        <p:nvSpPr>
          <p:cNvPr id="9" name="TekstSylinder 8">
            <a:extLst>
              <a:ext uri="{FF2B5EF4-FFF2-40B4-BE49-F238E27FC236}">
                <a16:creationId xmlns:a16="http://schemas.microsoft.com/office/drawing/2014/main" id="{2D14BDF1-2A90-4C4F-BA2B-7F6522FF65B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grønn 2</a:t>
            </a:r>
          </a:p>
        </p:txBody>
      </p:sp>
      <p:grpSp>
        <p:nvGrpSpPr>
          <p:cNvPr id="10" name="Gruppe 9">
            <a:extLst>
              <a:ext uri="{FF2B5EF4-FFF2-40B4-BE49-F238E27FC236}">
                <a16:creationId xmlns:a16="http://schemas.microsoft.com/office/drawing/2014/main" id="{CA73EC58-B81D-1343-BECD-7BE22166A632}"/>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98545F2A-C3D6-6145-8378-9C4DEFC2315B}"/>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0C440F38-FCAE-114E-A0A3-290FE3FC797F}"/>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1C258BA7-48BF-4A48-BCE1-FD5F3604B88A}"/>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303B0FFA-20EE-8E4B-AD92-AF02D5B7826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9" name="Rektangel 58">
                  <a:extLst>
                    <a:ext uri="{FF2B5EF4-FFF2-40B4-BE49-F238E27FC236}">
                      <a16:creationId xmlns:a16="http://schemas.microsoft.com/office/drawing/2014/main" id="{7CD15456-9284-5C43-B52C-1398B9847830}"/>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0" name="Rektangel 59">
                  <a:extLst>
                    <a:ext uri="{FF2B5EF4-FFF2-40B4-BE49-F238E27FC236}">
                      <a16:creationId xmlns:a16="http://schemas.microsoft.com/office/drawing/2014/main" id="{BFBB3753-6E1B-2249-9F94-FF1BD069810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2CA567F6-5C86-3D4C-93BE-0FA9B7564F4A}"/>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ABA6A2CC-207D-3A40-B178-AF483D277A43}"/>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0FBE7B59-EDE7-FC45-8291-EC9F24EAC74D}"/>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7858252-7942-E24C-98C4-3AA7C7F1B828}"/>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64D59320-3EAA-874A-B2AF-F528C955FE59}"/>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0B02A43-EC42-604E-8D29-9FAC26EC76AE}"/>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5771DF48-7CAA-AC47-852B-372114228A08}"/>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0FDBCEF2-58FB-9845-A52D-DCF765B4E985}"/>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117461F-5CA4-1F4B-831C-1AAB4CD6C4C2}"/>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380B0443-0D5A-D449-89D7-A2A8FDE3A164}"/>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C86A7618-0DB5-8240-9F89-ECF83C03DC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7728A9C4-B7FB-9F4B-A6D7-F12D47711401}"/>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644B8BE9-288A-0B40-B03E-7CBED3D76E22}"/>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98278179-F34F-8243-BC74-99D1D4F654D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01B2B9AB-FF32-3649-9762-3C1443622C2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940F2E12-51DE-0F49-BD92-97BD7119765D}"/>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80DD5754-16F1-1541-8222-AB968DB27F8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29CCCF04-0F22-C441-A495-58F05416DE4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5AF34A0E-4929-3545-88D6-63A9D61F7160}"/>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82124F0-4316-C54C-A8F0-EE6432FB19BE}"/>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DA437C8B-7F54-2745-A5EB-6A25F00FCEE0}"/>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6D497A15-D042-5549-B971-DD27DE7FA83A}"/>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8E6DA4C1-6C07-D141-AB2C-895ACC87518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8595C5E-E2C3-8642-962D-9490937496F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D1EF88F-6A5B-814F-BED8-EEC9B4321C72}"/>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798158E4-CA6D-DD4D-93FA-0D7026D33F2C}"/>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F7081DB2-1A96-D34C-85A2-30AAB9167AC4}"/>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5A15D91B-2203-4C4F-B9CE-DD88A9779834}"/>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DFAECE7A-91B3-254B-A5EC-5F9A609F24CB}"/>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4EB8F6CE-DCE1-E540-A1F3-3DF98E5C1644}"/>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5" name="Rektangel 14">
                <a:extLst>
                  <a:ext uri="{FF2B5EF4-FFF2-40B4-BE49-F238E27FC236}">
                    <a16:creationId xmlns:a16="http://schemas.microsoft.com/office/drawing/2014/main" id="{508A3BB4-CF61-154A-B862-7CD975916220}"/>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DBA81579-1C47-AA42-83B4-DA825B5174D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7" name="Rektangel 16">
                <a:extLst>
                  <a:ext uri="{FF2B5EF4-FFF2-40B4-BE49-F238E27FC236}">
                    <a16:creationId xmlns:a16="http://schemas.microsoft.com/office/drawing/2014/main" id="{7020AB65-8408-FD4D-A8F1-CB785247F70E}"/>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E5B654C7-CCD0-774C-BB3C-C28BC139BCF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BC72FA31-30CF-9E43-A5D8-0A12AE2E03C0}"/>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4EF1964-CE88-6F43-8FCB-965AD5D47360}"/>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BE6ACA77-C963-ED4B-A7CD-953586C1F365}"/>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540ABEBC-CB63-BD48-A013-8B91844EF6E6}"/>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4763C470-9706-6744-9718-16CBCEFABD2F}"/>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0A73263A-533A-314E-A460-EE3E4CF008C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628EECC1-B139-7F4B-85B2-F87D8CC8117C}"/>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DB1FB239-05C4-D148-9ACC-922F8FB0847B}"/>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2EB79A4D-645E-914B-AFE6-77A14125500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3CF8382F-DDD8-7641-ADF1-3318CC9C23AA}"/>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grpSp>
        <p:nvGrpSpPr>
          <p:cNvPr id="63" name="Gruppe 62">
            <a:extLst>
              <a:ext uri="{FF2B5EF4-FFF2-40B4-BE49-F238E27FC236}">
                <a16:creationId xmlns:a16="http://schemas.microsoft.com/office/drawing/2014/main" id="{D8E6AE4E-FC75-C448-A656-FDE1E20C6701}"/>
              </a:ext>
            </a:extLst>
          </p:cNvPr>
          <p:cNvGrpSpPr/>
          <p:nvPr userDrawn="1"/>
        </p:nvGrpSpPr>
        <p:grpSpPr>
          <a:xfrm>
            <a:off x="12252770" y="1"/>
            <a:ext cx="1165167" cy="6855561"/>
            <a:chOff x="12252770" y="1"/>
            <a:chExt cx="1165167" cy="6855561"/>
          </a:xfrm>
        </p:grpSpPr>
        <p:grpSp>
          <p:nvGrpSpPr>
            <p:cNvPr id="64" name="Gruppe 63">
              <a:extLst>
                <a:ext uri="{FF2B5EF4-FFF2-40B4-BE49-F238E27FC236}">
                  <a16:creationId xmlns:a16="http://schemas.microsoft.com/office/drawing/2014/main" id="{58ECE7ED-CBB8-2746-8C2E-F47DD6D0F6C4}"/>
                </a:ext>
              </a:extLst>
            </p:cNvPr>
            <p:cNvGrpSpPr/>
            <p:nvPr userDrawn="1"/>
          </p:nvGrpSpPr>
          <p:grpSpPr>
            <a:xfrm>
              <a:off x="12252770" y="1"/>
              <a:ext cx="409071" cy="3254927"/>
              <a:chOff x="12252770" y="1"/>
              <a:chExt cx="588588" cy="4683318"/>
            </a:xfrm>
          </p:grpSpPr>
          <p:sp>
            <p:nvSpPr>
              <p:cNvPr id="68" name="Rektangel 67">
                <a:extLst>
                  <a:ext uri="{FF2B5EF4-FFF2-40B4-BE49-F238E27FC236}">
                    <a16:creationId xmlns:a16="http://schemas.microsoft.com/office/drawing/2014/main" id="{C34A8E35-2854-C844-B9B4-7F06E8243E9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9" name="Gruppe 68">
                <a:extLst>
                  <a:ext uri="{FF2B5EF4-FFF2-40B4-BE49-F238E27FC236}">
                    <a16:creationId xmlns:a16="http://schemas.microsoft.com/office/drawing/2014/main" id="{E6D95DA6-F15F-4E48-8C5A-34FC2B266E05}"/>
                  </a:ext>
                </a:extLst>
              </p:cNvPr>
              <p:cNvGrpSpPr/>
              <p:nvPr userDrawn="1"/>
            </p:nvGrpSpPr>
            <p:grpSpPr>
              <a:xfrm>
                <a:off x="12326727" y="84822"/>
                <a:ext cx="440675" cy="4513676"/>
                <a:chOff x="12316858" y="92947"/>
                <a:chExt cx="440675" cy="4513676"/>
              </a:xfrm>
            </p:grpSpPr>
            <p:grpSp>
              <p:nvGrpSpPr>
                <p:cNvPr id="70" name="Gruppe 69">
                  <a:extLst>
                    <a:ext uri="{FF2B5EF4-FFF2-40B4-BE49-F238E27FC236}">
                      <a16:creationId xmlns:a16="http://schemas.microsoft.com/office/drawing/2014/main" id="{1E0CBBC1-BA03-284C-BC73-A1E4420076C8}"/>
                    </a:ext>
                  </a:extLst>
                </p:cNvPr>
                <p:cNvGrpSpPr/>
                <p:nvPr userDrawn="1"/>
              </p:nvGrpSpPr>
              <p:grpSpPr>
                <a:xfrm>
                  <a:off x="12316858" y="92947"/>
                  <a:ext cx="440675" cy="1322025"/>
                  <a:chOff x="12316858" y="92947"/>
                  <a:chExt cx="440675" cy="1322025"/>
                </a:xfrm>
              </p:grpSpPr>
              <p:sp>
                <p:nvSpPr>
                  <p:cNvPr id="80" name="Rektangel 79">
                    <a:extLst>
                      <a:ext uri="{FF2B5EF4-FFF2-40B4-BE49-F238E27FC236}">
                        <a16:creationId xmlns:a16="http://schemas.microsoft.com/office/drawing/2014/main" id="{4AA5AC15-400C-9F48-B004-96887BE08470}"/>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41BD9D46-4EA0-0B43-80D8-D042F08E72C2}"/>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DBCD0115-0D9F-B940-9867-EEDC8DC88934}"/>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1" name="Gruppe 70">
                  <a:extLst>
                    <a:ext uri="{FF2B5EF4-FFF2-40B4-BE49-F238E27FC236}">
                      <a16:creationId xmlns:a16="http://schemas.microsoft.com/office/drawing/2014/main" id="{FE81ED9C-C0CF-0449-8720-9ADEA37C2F78}"/>
                    </a:ext>
                  </a:extLst>
                </p:cNvPr>
                <p:cNvGrpSpPr/>
                <p:nvPr userDrawn="1"/>
              </p:nvGrpSpPr>
              <p:grpSpPr>
                <a:xfrm>
                  <a:off x="12316858" y="1468435"/>
                  <a:ext cx="440675" cy="1322025"/>
                  <a:chOff x="12316858" y="1600866"/>
                  <a:chExt cx="440675" cy="1322025"/>
                </a:xfrm>
              </p:grpSpPr>
              <p:sp>
                <p:nvSpPr>
                  <p:cNvPr id="77" name="Rektangel 76">
                    <a:extLst>
                      <a:ext uri="{FF2B5EF4-FFF2-40B4-BE49-F238E27FC236}">
                        <a16:creationId xmlns:a16="http://schemas.microsoft.com/office/drawing/2014/main" id="{685BDCC4-F4F4-E143-97AC-2B6E6EB70595}"/>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Rektangel 77">
                    <a:extLst>
                      <a:ext uri="{FF2B5EF4-FFF2-40B4-BE49-F238E27FC236}">
                        <a16:creationId xmlns:a16="http://schemas.microsoft.com/office/drawing/2014/main" id="{47D32540-00F9-704B-BB6A-B14D91B2D274}"/>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FFA5A7FF-22DB-B543-8C4B-4371CA62E595}"/>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2" name="Gruppe 71">
                  <a:extLst>
                    <a:ext uri="{FF2B5EF4-FFF2-40B4-BE49-F238E27FC236}">
                      <a16:creationId xmlns:a16="http://schemas.microsoft.com/office/drawing/2014/main" id="{F39620A5-1A0E-1247-85A4-403B1CFEB717}"/>
                    </a:ext>
                  </a:extLst>
                </p:cNvPr>
                <p:cNvGrpSpPr/>
                <p:nvPr userDrawn="1"/>
              </p:nvGrpSpPr>
              <p:grpSpPr>
                <a:xfrm>
                  <a:off x="12316858" y="2843923"/>
                  <a:ext cx="440675" cy="1762700"/>
                  <a:chOff x="12316858" y="3201732"/>
                  <a:chExt cx="440675" cy="1762700"/>
                </a:xfrm>
              </p:grpSpPr>
              <p:sp>
                <p:nvSpPr>
                  <p:cNvPr id="73" name="Rektangel 72">
                    <a:extLst>
                      <a:ext uri="{FF2B5EF4-FFF2-40B4-BE49-F238E27FC236}">
                        <a16:creationId xmlns:a16="http://schemas.microsoft.com/office/drawing/2014/main" id="{FB4740A7-1AA7-C04C-A348-074D1583D0F4}"/>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Rektangel 73">
                    <a:extLst>
                      <a:ext uri="{FF2B5EF4-FFF2-40B4-BE49-F238E27FC236}">
                        <a16:creationId xmlns:a16="http://schemas.microsoft.com/office/drawing/2014/main" id="{24370059-761D-274E-96F5-C9B8468193BA}"/>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Rektangel 74">
                    <a:extLst>
                      <a:ext uri="{FF2B5EF4-FFF2-40B4-BE49-F238E27FC236}">
                        <a16:creationId xmlns:a16="http://schemas.microsoft.com/office/drawing/2014/main" id="{0DC7604D-F0E0-C74F-B975-C2D8E10126DC}"/>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Rektangel 75">
                    <a:extLst>
                      <a:ext uri="{FF2B5EF4-FFF2-40B4-BE49-F238E27FC236}">
                        <a16:creationId xmlns:a16="http://schemas.microsoft.com/office/drawing/2014/main" id="{AACAB3F1-7AE7-1145-8656-5DD3A2767449}"/>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65" name="TekstSylinder 64">
              <a:extLst>
                <a:ext uri="{FF2B5EF4-FFF2-40B4-BE49-F238E27FC236}">
                  <a16:creationId xmlns:a16="http://schemas.microsoft.com/office/drawing/2014/main" id="{696E99BF-DACB-AB42-8E9A-E6C1C283194C}"/>
                </a:ext>
              </a:extLst>
            </p:cNvPr>
            <p:cNvSpPr txBox="1"/>
            <p:nvPr userDrawn="1"/>
          </p:nvSpPr>
          <p:spPr>
            <a:xfrm>
              <a:off x="12252771" y="3429000"/>
              <a:ext cx="1127661" cy="342656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a:p>
              <a:pPr algn="l"/>
              <a:endParaRPr lang="nb-NO" dirty="0" err="1">
                <a:solidFill>
                  <a:schemeClr val="tx2"/>
                </a:solidFill>
              </a:endParaRPr>
            </a:p>
          </p:txBody>
        </p:sp>
        <p:cxnSp>
          <p:nvCxnSpPr>
            <p:cNvPr id="66" name="Vinkel 65">
              <a:extLst>
                <a:ext uri="{FF2B5EF4-FFF2-40B4-BE49-F238E27FC236}">
                  <a16:creationId xmlns:a16="http://schemas.microsoft.com/office/drawing/2014/main" id="{FAC5C4F4-DA97-6A4C-8DAC-4E5EDD44CCED}"/>
                </a:ext>
              </a:extLst>
            </p:cNvPr>
            <p:cNvCxnSpPr>
              <a:cxnSpLocks/>
              <a:stCxn id="80" idx="3"/>
              <a:endCxn id="77"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7" name="TekstSylinder 66">
              <a:extLst>
                <a:ext uri="{FF2B5EF4-FFF2-40B4-BE49-F238E27FC236}">
                  <a16:creationId xmlns:a16="http://schemas.microsoft.com/office/drawing/2014/main" id="{545A59B3-0467-4144-870A-8F719ED382ED}"/>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
        <p:nvSpPr>
          <p:cNvPr id="83" name="Plassholder for tekst 11"/>
          <p:cNvSpPr>
            <a:spLocks noGrp="1"/>
          </p:cNvSpPr>
          <p:nvPr>
            <p:ph type="body" sz="quarter" idx="13" hasCustomPrompt="1"/>
          </p:nvPr>
        </p:nvSpPr>
        <p:spPr>
          <a:xfrm>
            <a:off x="1015200" y="480902"/>
            <a:ext cx="3845120" cy="231358"/>
          </a:xfrm>
        </p:spPr>
        <p:txBody>
          <a:bodyPr/>
          <a:lstStyle>
            <a:lvl1pPr marL="0" indent="0" algn="l">
              <a:buFont typeface="Arial" panose="020B0604020202020204" pitchFamily="34" charset="0"/>
              <a:buNone/>
              <a:defRPr sz="1600" b="0" baseline="0">
                <a:solidFill>
                  <a:schemeClr val="bg1"/>
                </a:solidFill>
              </a:defRPr>
            </a:lvl1pPr>
          </a:lstStyle>
          <a:p>
            <a:pPr lvl="0"/>
            <a:r>
              <a:rPr lang="nb-NO" dirty="0"/>
              <a:t>Klikk for å sette inn skolenavn</a:t>
            </a:r>
          </a:p>
        </p:txBody>
      </p:sp>
    </p:spTree>
    <p:extLst>
      <p:ext uri="{BB962C8B-B14F-4D97-AF65-F5344CB8AC3E}">
        <p14:creationId xmlns:p14="http://schemas.microsoft.com/office/powerpoint/2010/main" val="32106334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695326" y="720001"/>
            <a:ext cx="9469438" cy="1311999"/>
          </a:xfrm>
          <a:prstGeom prst="rect">
            <a:avLst/>
          </a:prstGeom>
        </p:spPr>
        <p:txBody>
          <a:bodyPr vert="horz" lIns="0" tIns="0" rIns="0" bIns="0" rtlCol="0" anchor="t">
            <a:normAutofit/>
          </a:bodyPr>
          <a:lstStyle/>
          <a:p>
            <a:r>
              <a:rPr lang="nb-NO" dirty="0"/>
              <a:t>Klikk for å redigere tittelstil</a:t>
            </a:r>
            <a:endParaRPr dirty="0"/>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695326" y="2032000"/>
            <a:ext cx="9469438" cy="4060795"/>
          </a:xfrm>
          <a:prstGeom prst="rect">
            <a:avLst/>
          </a:prstGeom>
        </p:spPr>
        <p:txBody>
          <a:bodyPr vert="horz" lIns="0" tIns="0" rIns="0" bIns="0" rtlCol="0" anchor="t">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dirty="0"/>
          </a:p>
        </p:txBody>
      </p:sp>
      <p:sp>
        <p:nvSpPr>
          <p:cNvPr id="4" name="Date Placeholder 3">
            <a:extLst>
              <a:ext uri="{FF2B5EF4-FFF2-40B4-BE49-F238E27FC236}">
                <a16:creationId xmlns:a16="http://schemas.microsoft.com/office/drawing/2014/main" id="{60BD181B-26C6-1441-AC51-F9CA495AD871}"/>
              </a:ext>
            </a:extLst>
          </p:cNvPr>
          <p:cNvSpPr>
            <a:spLocks noGrp="1"/>
          </p:cNvSpPr>
          <p:nvPr>
            <p:ph type="dt" sz="half" idx="2"/>
          </p:nvPr>
        </p:nvSpPr>
        <p:spPr>
          <a:xfrm>
            <a:off x="10156825" y="6292352"/>
            <a:ext cx="1339850" cy="365125"/>
          </a:xfrm>
          <a:prstGeom prst="rect">
            <a:avLst/>
          </a:prstGeom>
        </p:spPr>
        <p:txBody>
          <a:bodyPr vert="horz" lIns="91440" tIns="45720" rIns="91440" bIns="45720" rtlCol="0" anchor="ctr"/>
          <a:lstStyle>
            <a:lvl1pPr algn="r">
              <a:defRPr sz="900" b="0" i="0">
                <a:solidFill>
                  <a:schemeClr val="tx1"/>
                </a:solidFill>
                <a:latin typeface="Oslo Sans" panose="02000000000000000000" pitchFamily="2" charset="77"/>
              </a:defRPr>
            </a:lvl1pPr>
          </a:lstStyle>
          <a:p>
            <a:fld id="{492F36EA-86EF-4783-8F05-E19E53A1254C}" type="datetime1">
              <a:rPr lang="nb-NO" smtClean="0"/>
              <a:t>30.10.2019</a:t>
            </a:fld>
            <a:endParaRPr lang="nb-NO" dirty="0"/>
          </a:p>
        </p:txBody>
      </p:sp>
      <p:sp>
        <p:nvSpPr>
          <p:cNvPr id="5" name="Footer Placeholder 4">
            <a:extLst>
              <a:ext uri="{FF2B5EF4-FFF2-40B4-BE49-F238E27FC236}">
                <a16:creationId xmlns:a16="http://schemas.microsoft.com/office/drawing/2014/main" id="{A4DFE725-0D07-7B47-98CD-EAA5EC15E8C6}"/>
              </a:ext>
            </a:extLst>
          </p:cNvPr>
          <p:cNvSpPr>
            <a:spLocks noGrp="1"/>
          </p:cNvSpPr>
          <p:nvPr>
            <p:ph type="ftr" sz="quarter" idx="3"/>
          </p:nvPr>
        </p:nvSpPr>
        <p:spPr>
          <a:xfrm>
            <a:off x="2035176" y="6292849"/>
            <a:ext cx="8121648" cy="365125"/>
          </a:xfrm>
          <a:prstGeom prst="rect">
            <a:avLst/>
          </a:prstGeom>
        </p:spPr>
        <p:txBody>
          <a:bodyPr vert="horz" lIns="91440" tIns="45720" rIns="91440" bIns="45720" rtlCol="0" anchor="ctr"/>
          <a:lstStyle>
            <a:lvl1pPr algn="ctr">
              <a:defRPr sz="1000" b="0" i="0">
                <a:solidFill>
                  <a:schemeClr val="tx1"/>
                </a:solidFill>
                <a:latin typeface="Oslo Sans Light" panose="02000000000000000000" pitchFamily="2" charset="77"/>
              </a:defRPr>
            </a:lvl1pPr>
          </a:lstStyle>
          <a:p>
            <a:endParaRPr lang="nb-NO" dirty="0"/>
          </a:p>
        </p:txBody>
      </p:sp>
      <p:sp>
        <p:nvSpPr>
          <p:cNvPr id="6" name="Slide Number Placeholder 5">
            <a:extLst>
              <a:ext uri="{FF2B5EF4-FFF2-40B4-BE49-F238E27FC236}">
                <a16:creationId xmlns:a16="http://schemas.microsoft.com/office/drawing/2014/main" id="{9038F127-E3EF-B346-96BD-C679BB3F2366}"/>
              </a:ext>
            </a:extLst>
          </p:cNvPr>
          <p:cNvSpPr>
            <a:spLocks noGrp="1"/>
          </p:cNvSpPr>
          <p:nvPr>
            <p:ph type="sldNum" sz="quarter" idx="4"/>
          </p:nvPr>
        </p:nvSpPr>
        <p:spPr>
          <a:xfrm>
            <a:off x="11496674" y="6292352"/>
            <a:ext cx="695325" cy="365125"/>
          </a:xfrm>
          <a:prstGeom prst="rect">
            <a:avLst/>
          </a:prstGeom>
        </p:spPr>
        <p:txBody>
          <a:bodyPr vert="horz" lIns="91440" tIns="45720" rIns="91440" bIns="45720" rtlCol="0" anchor="ctr"/>
          <a:lstStyle>
            <a:lvl1pPr algn="ctr">
              <a:defRPr sz="900" b="0" i="0">
                <a:solidFill>
                  <a:schemeClr val="tx1"/>
                </a:solidFill>
                <a:latin typeface="Oslo Sans" panose="02000000000000000000" pitchFamily="2" charset="77"/>
              </a:defRPr>
            </a:lvl1pPr>
          </a:lstStyle>
          <a:p>
            <a:pPr algn="l"/>
            <a:fld id="{8ACEFDFC-287E-0A4D-81A7-6CC8C070690D}" type="slidenum">
              <a:rPr lang="nb-NO" smtClean="0"/>
              <a:pPr algn="l"/>
              <a:t>‹#›</a:t>
            </a:fld>
            <a:endParaRPr lang="nb-NO" dirty="0"/>
          </a:p>
        </p:txBody>
      </p:sp>
      <p:pic>
        <p:nvPicPr>
          <p:cNvPr id="19" name="Bilde 18">
            <a:extLst>
              <a:ext uri="{FF2B5EF4-FFF2-40B4-BE49-F238E27FC236}">
                <a16:creationId xmlns:a16="http://schemas.microsoft.com/office/drawing/2014/main" id="{655AFB16-D4F3-C04D-8A8D-B4B481D6101F}"/>
              </a:ext>
            </a:extLst>
          </p:cNvPr>
          <p:cNvPicPr>
            <a:picLocks noChangeAspect="1"/>
          </p:cNvPicPr>
          <p:nvPr/>
        </p:nvPicPr>
        <p:blipFill>
          <a:blip r:embed="rId36"/>
          <a:stretch>
            <a:fillRect/>
          </a:stretch>
        </p:blipFill>
        <p:spPr>
          <a:xfrm>
            <a:off x="331200" y="6296400"/>
            <a:ext cx="688336" cy="360000"/>
          </a:xfrm>
          <a:prstGeom prst="rect">
            <a:avLst/>
          </a:prstGeom>
        </p:spPr>
      </p:pic>
      <p:grpSp>
        <p:nvGrpSpPr>
          <p:cNvPr id="7" name="Gruppe 6">
            <a:extLst>
              <a:ext uri="{FF2B5EF4-FFF2-40B4-BE49-F238E27FC236}">
                <a16:creationId xmlns:a16="http://schemas.microsoft.com/office/drawing/2014/main" id="{D82277FC-07F1-AB47-941F-3BC464842E95}"/>
              </a:ext>
            </a:extLst>
          </p:cNvPr>
          <p:cNvGrpSpPr/>
          <p:nvPr userDrawn="1"/>
        </p:nvGrpSpPr>
        <p:grpSpPr>
          <a:xfrm>
            <a:off x="-715963" y="-1306644"/>
            <a:ext cx="12909163" cy="8164644"/>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87" name="Rett linje 86">
                  <a:extLst>
                    <a:ext uri="{FF2B5EF4-FFF2-40B4-BE49-F238E27FC236}">
                      <a16:creationId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96" name="Rektangel 95">
                <a:extLst>
                  <a:ext uri="{FF2B5EF4-FFF2-40B4-BE49-F238E27FC236}">
                    <a16:creationId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98" name="Rektangel 97">
                <a:extLst>
                  <a:ext uri="{FF2B5EF4-FFF2-40B4-BE49-F238E27FC236}">
                    <a16:creationId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rPr>
                <a:t>Oslo 2019</a:t>
              </a:r>
              <a:endParaRPr lang="nb-NO" sz="800" dirty="0">
                <a:solidFill>
                  <a:schemeClr val="tx1"/>
                </a:solidFill>
              </a:endParaRPr>
            </a:p>
          </p:txBody>
        </p:sp>
      </p:grpSp>
      <p:grpSp>
        <p:nvGrpSpPr>
          <p:cNvPr id="8" name="Gruppe 7">
            <a:extLst>
              <a:ext uri="{FF2B5EF4-FFF2-40B4-BE49-F238E27FC236}">
                <a16:creationId xmlns:a16="http://schemas.microsoft.com/office/drawing/2014/main" id="{CBB6964B-BA5A-DD48-A089-32057D28988E}"/>
              </a:ext>
            </a:extLst>
          </p:cNvPr>
          <p:cNvGrpSpPr/>
          <p:nvPr userDrawn="1"/>
        </p:nvGrpSpPr>
        <p:grpSpPr>
          <a:xfrm>
            <a:off x="12252770" y="1"/>
            <a:ext cx="1165167" cy="4935681"/>
            <a:chOff x="12252770" y="1"/>
            <a:chExt cx="1165167" cy="4935681"/>
          </a:xfrm>
        </p:grpSpPr>
        <p:grpSp>
          <p:nvGrpSpPr>
            <p:cNvPr id="110" name="Gruppe 109">
              <a:extLst>
                <a:ext uri="{FF2B5EF4-FFF2-40B4-BE49-F238E27FC236}">
                  <a16:creationId xmlns:a16="http://schemas.microsoft.com/office/drawing/2014/main" id="{C9C92012-9FC3-2E4E-BE38-A18855EFBC7C}"/>
                </a:ext>
              </a:extLst>
            </p:cNvPr>
            <p:cNvGrpSpPr/>
            <p:nvPr userDrawn="1"/>
          </p:nvGrpSpPr>
          <p:grpSpPr>
            <a:xfrm>
              <a:off x="12252770" y="1"/>
              <a:ext cx="409071" cy="3254927"/>
              <a:chOff x="12252770" y="1"/>
              <a:chExt cx="588588" cy="4683318"/>
            </a:xfrm>
          </p:grpSpPr>
          <p:sp>
            <p:nvSpPr>
              <p:cNvPr id="111" name="Rektangel 110">
                <a:extLst>
                  <a:ext uri="{FF2B5EF4-FFF2-40B4-BE49-F238E27FC236}">
                    <a16:creationId xmlns:a16="http://schemas.microsoft.com/office/drawing/2014/main" id="{D9D0B4AE-0662-2F43-8093-C11987AA9007}"/>
                  </a:ext>
                </a:extLst>
              </p:cNvPr>
              <p:cNvSpPr/>
              <p:nvPr userDrawn="1"/>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12" name="Gruppe 111">
                <a:extLst>
                  <a:ext uri="{FF2B5EF4-FFF2-40B4-BE49-F238E27FC236}">
                    <a16:creationId xmlns:a16="http://schemas.microsoft.com/office/drawing/2014/main" id="{45F59ADC-46DD-CC40-AC59-6E98221334D7}"/>
                  </a:ext>
                </a:extLst>
              </p:cNvPr>
              <p:cNvGrpSpPr/>
              <p:nvPr userDrawn="1"/>
            </p:nvGrpSpPr>
            <p:grpSpPr>
              <a:xfrm>
                <a:off x="12326727" y="84822"/>
                <a:ext cx="440675" cy="4513676"/>
                <a:chOff x="12316858" y="92947"/>
                <a:chExt cx="440675" cy="4513676"/>
              </a:xfrm>
            </p:grpSpPr>
            <p:grpSp>
              <p:nvGrpSpPr>
                <p:cNvPr id="113" name="Gruppe 112">
                  <a:extLst>
                    <a:ext uri="{FF2B5EF4-FFF2-40B4-BE49-F238E27FC236}">
                      <a16:creationId xmlns:a16="http://schemas.microsoft.com/office/drawing/2014/main" id="{CD074050-EE73-4342-AFCE-05394593BD2F}"/>
                    </a:ext>
                  </a:extLst>
                </p:cNvPr>
                <p:cNvGrpSpPr/>
                <p:nvPr userDrawn="1"/>
              </p:nvGrpSpPr>
              <p:grpSpPr>
                <a:xfrm>
                  <a:off x="12316858" y="92947"/>
                  <a:ext cx="440675" cy="1322025"/>
                  <a:chOff x="12316858" y="92947"/>
                  <a:chExt cx="440675" cy="1322025"/>
                </a:xfrm>
              </p:grpSpPr>
              <p:sp>
                <p:nvSpPr>
                  <p:cNvPr id="123" name="Rektangel 122">
                    <a:extLst>
                      <a:ext uri="{FF2B5EF4-FFF2-40B4-BE49-F238E27FC236}">
                        <a16:creationId xmlns:a16="http://schemas.microsoft.com/office/drawing/2014/main" id="{1377A3AD-D44C-0742-9B48-A685AE324C7D}"/>
                      </a:ext>
                    </a:extLst>
                  </p:cNvPr>
                  <p:cNvSpPr/>
                  <p:nvPr userDrawn="1"/>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4" name="Rektangel 123">
                    <a:extLst>
                      <a:ext uri="{FF2B5EF4-FFF2-40B4-BE49-F238E27FC236}">
                        <a16:creationId xmlns:a16="http://schemas.microsoft.com/office/drawing/2014/main" id="{A78EDC14-E0FB-D84C-817C-F708E18EAB44}"/>
                      </a:ext>
                    </a:extLst>
                  </p:cNvPr>
                  <p:cNvSpPr/>
                  <p:nvPr userDrawn="1"/>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5" name="Rektangel 124">
                    <a:extLst>
                      <a:ext uri="{FF2B5EF4-FFF2-40B4-BE49-F238E27FC236}">
                        <a16:creationId xmlns:a16="http://schemas.microsoft.com/office/drawing/2014/main" id="{DC4DBF56-E631-6343-BC9A-AFB883B41953}"/>
                      </a:ext>
                    </a:extLst>
                  </p:cNvPr>
                  <p:cNvSpPr/>
                  <p:nvPr userDrawn="1"/>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4" name="Gruppe 113">
                  <a:extLst>
                    <a:ext uri="{FF2B5EF4-FFF2-40B4-BE49-F238E27FC236}">
                      <a16:creationId xmlns:a16="http://schemas.microsoft.com/office/drawing/2014/main" id="{85B84A1D-B5F3-D14A-B84E-F6637105161F}"/>
                    </a:ext>
                  </a:extLst>
                </p:cNvPr>
                <p:cNvGrpSpPr/>
                <p:nvPr userDrawn="1"/>
              </p:nvGrpSpPr>
              <p:grpSpPr>
                <a:xfrm>
                  <a:off x="12316858" y="1468435"/>
                  <a:ext cx="440675" cy="1322025"/>
                  <a:chOff x="12316858" y="1600866"/>
                  <a:chExt cx="440675" cy="1322025"/>
                </a:xfrm>
              </p:grpSpPr>
              <p:sp>
                <p:nvSpPr>
                  <p:cNvPr id="120" name="Rektangel 119">
                    <a:extLst>
                      <a:ext uri="{FF2B5EF4-FFF2-40B4-BE49-F238E27FC236}">
                        <a16:creationId xmlns:a16="http://schemas.microsoft.com/office/drawing/2014/main" id="{0B13B0B7-FEB5-1B40-86D4-F84FFECAFA56}"/>
                      </a:ext>
                    </a:extLst>
                  </p:cNvPr>
                  <p:cNvSpPr/>
                  <p:nvPr userDrawn="1"/>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1" name="Rektangel 120">
                    <a:extLst>
                      <a:ext uri="{FF2B5EF4-FFF2-40B4-BE49-F238E27FC236}">
                        <a16:creationId xmlns:a16="http://schemas.microsoft.com/office/drawing/2014/main" id="{CED241D4-53D9-B546-A17C-D2A3C0F01BA7}"/>
                      </a:ext>
                    </a:extLst>
                  </p:cNvPr>
                  <p:cNvSpPr/>
                  <p:nvPr userDrawn="1"/>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2" name="Rektangel 121">
                    <a:extLst>
                      <a:ext uri="{FF2B5EF4-FFF2-40B4-BE49-F238E27FC236}">
                        <a16:creationId xmlns:a16="http://schemas.microsoft.com/office/drawing/2014/main" id="{BD2FDEE2-59C5-2244-8D48-B748B21F44E6}"/>
                      </a:ext>
                    </a:extLst>
                  </p:cNvPr>
                  <p:cNvSpPr/>
                  <p:nvPr userDrawn="1"/>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5" name="Gruppe 114">
                  <a:extLst>
                    <a:ext uri="{FF2B5EF4-FFF2-40B4-BE49-F238E27FC236}">
                      <a16:creationId xmlns:a16="http://schemas.microsoft.com/office/drawing/2014/main" id="{353F38E4-440D-D14F-A3C3-220E2A725180}"/>
                    </a:ext>
                  </a:extLst>
                </p:cNvPr>
                <p:cNvGrpSpPr/>
                <p:nvPr userDrawn="1"/>
              </p:nvGrpSpPr>
              <p:grpSpPr>
                <a:xfrm>
                  <a:off x="12316858" y="2843923"/>
                  <a:ext cx="440675" cy="1762700"/>
                  <a:chOff x="12316858" y="3201732"/>
                  <a:chExt cx="440675" cy="1762700"/>
                </a:xfrm>
              </p:grpSpPr>
              <p:sp>
                <p:nvSpPr>
                  <p:cNvPr id="116" name="Rektangel 115">
                    <a:extLst>
                      <a:ext uri="{FF2B5EF4-FFF2-40B4-BE49-F238E27FC236}">
                        <a16:creationId xmlns:a16="http://schemas.microsoft.com/office/drawing/2014/main" id="{88F57B44-0B4E-2741-9DB9-91D02336B1AE}"/>
                      </a:ext>
                    </a:extLst>
                  </p:cNvPr>
                  <p:cNvSpPr/>
                  <p:nvPr userDrawn="1"/>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7" name="Rektangel 116">
                    <a:extLst>
                      <a:ext uri="{FF2B5EF4-FFF2-40B4-BE49-F238E27FC236}">
                        <a16:creationId xmlns:a16="http://schemas.microsoft.com/office/drawing/2014/main" id="{39067185-4605-874B-893C-F2B4942611E0}"/>
                      </a:ext>
                    </a:extLst>
                  </p:cNvPr>
                  <p:cNvSpPr/>
                  <p:nvPr userDrawn="1"/>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8" name="Rektangel 117">
                    <a:extLst>
                      <a:ext uri="{FF2B5EF4-FFF2-40B4-BE49-F238E27FC236}">
                        <a16:creationId xmlns:a16="http://schemas.microsoft.com/office/drawing/2014/main" id="{7FC7A109-0231-844F-B452-CE563CE3F063}"/>
                      </a:ext>
                    </a:extLst>
                  </p:cNvPr>
                  <p:cNvSpPr/>
                  <p:nvPr userDrawn="1"/>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9" name="Rektangel 118">
                    <a:extLst>
                      <a:ext uri="{FF2B5EF4-FFF2-40B4-BE49-F238E27FC236}">
                        <a16:creationId xmlns:a16="http://schemas.microsoft.com/office/drawing/2014/main" id="{39A195BA-5772-5944-8FDB-4AA90CCBAB47}"/>
                      </a:ext>
                    </a:extLst>
                  </p:cNvPr>
                  <p:cNvSpPr/>
                  <p:nvPr userDrawn="1"/>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26" name="TekstSylinder 125">
              <a:extLst>
                <a:ext uri="{FF2B5EF4-FFF2-40B4-BE49-F238E27FC236}">
                  <a16:creationId xmlns:a16="http://schemas.microsoft.com/office/drawing/2014/main" id="{3484B298-00C0-F64D-9790-F98610961696}"/>
                </a:ext>
              </a:extLst>
            </p:cNvPr>
            <p:cNvSpPr txBox="1"/>
            <p:nvPr userDrawn="1"/>
          </p:nvSpPr>
          <p:spPr>
            <a:xfrm>
              <a:off x="12252771" y="3429000"/>
              <a:ext cx="1127661" cy="1506682"/>
            </a:xfrm>
            <a:prstGeom prst="rect">
              <a:avLst/>
            </a:prstGeom>
            <a:noFill/>
          </p:spPr>
          <p:txBody>
            <a:bodyPr wrap="square" lIns="0" tIns="0" rIns="0" bIns="0" rtlCol="0">
              <a:noAutofit/>
            </a:bodyPr>
            <a:lstStyle/>
            <a:p>
              <a:pPr algn="l"/>
              <a:r>
                <a:rPr lang="nb-NO" sz="800" kern="1200" dirty="0">
                  <a:solidFill>
                    <a:schemeClr val="tx1"/>
                  </a:solidFill>
                  <a:latin typeface="+mn-lt"/>
                  <a:ea typeface="+mn-ea"/>
                  <a:cs typeface="+mn-cs"/>
                </a:rPr>
                <a:t>Det er lov å endre bakgrunnsfarge.</a:t>
              </a:r>
            </a:p>
            <a:p>
              <a:pPr marL="0" indent="0" algn="l">
                <a:buNone/>
              </a:pPr>
              <a:endParaRPr lang="nb-NO" sz="800" kern="1200" dirty="0">
                <a:solidFill>
                  <a:schemeClr val="tx1"/>
                </a:solidFill>
                <a:latin typeface="+mn-lt"/>
                <a:ea typeface="+mn-ea"/>
                <a:cs typeface="+mn-cs"/>
              </a:endParaRPr>
            </a:p>
            <a:p>
              <a:pPr marL="0" indent="0" algn="l">
                <a:buNone/>
              </a:pPr>
              <a:r>
                <a:rPr lang="nb-NO" sz="800" kern="1200" dirty="0">
                  <a:solidFill>
                    <a:schemeClr val="tx1"/>
                  </a:solidFill>
                  <a:latin typeface="+mn-lt"/>
                  <a:ea typeface="+mn-ea"/>
                  <a:cs typeface="+mn-cs"/>
                </a:rPr>
                <a:t>På sider med positiv logo benyttes alltid lyse bakgrunnsfarger.</a:t>
              </a:r>
            </a:p>
            <a:p>
              <a:pPr marL="0" indent="0" algn="l">
                <a:buNone/>
              </a:pPr>
              <a:endParaRPr lang="nb-NO" sz="800" kern="1200" dirty="0">
                <a:solidFill>
                  <a:schemeClr val="tx1"/>
                </a:solidFill>
                <a:latin typeface="+mn-lt"/>
                <a:ea typeface="+mn-ea"/>
                <a:cs typeface="+mn-cs"/>
              </a:endParaRPr>
            </a:p>
            <a:p>
              <a:pPr marL="0" indent="0" algn="l">
                <a:buNone/>
              </a:pPr>
              <a:r>
                <a:rPr lang="nb-NO" sz="800" b="1" kern="1200" dirty="0">
                  <a:solidFill>
                    <a:schemeClr val="tx1"/>
                  </a:solidFill>
                  <a:latin typeface="+mn-lt"/>
                  <a:ea typeface="+mn-ea"/>
                  <a:cs typeface="+mn-cs"/>
                </a:rPr>
                <a:t>Sørg alltid for god lesbarhet/kontrast </a:t>
              </a:r>
              <a:r>
                <a:rPr lang="nb-NO" sz="800" kern="1200" dirty="0">
                  <a:solidFill>
                    <a:schemeClr val="tx1"/>
                  </a:solidFill>
                  <a:latin typeface="+mn-lt"/>
                  <a:ea typeface="+mn-ea"/>
                  <a:cs typeface="+mn-cs"/>
                </a:rPr>
                <a:t>og følg lovlige farge-kombinasjoner.</a:t>
              </a:r>
            </a:p>
          </p:txBody>
        </p:sp>
        <p:cxnSp>
          <p:nvCxnSpPr>
            <p:cNvPr id="11" name="Vinkel 10">
              <a:extLst>
                <a:ext uri="{FF2B5EF4-FFF2-40B4-BE49-F238E27FC236}">
                  <a16:creationId xmlns:a16="http://schemas.microsoft.com/office/drawing/2014/main" id="{78D3CBB5-2B72-8343-94A5-B544F70D8B49}"/>
                </a:ext>
              </a:extLst>
            </p:cNvPr>
            <p:cNvCxnSpPr>
              <a:cxnSpLocks/>
              <a:stCxn id="123" idx="3"/>
              <a:endCxn id="120" idx="3"/>
            </p:cNvCxnSpPr>
            <p:nvPr userDrawn="1"/>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19819DB8-B612-BD4F-87C2-D875F61C4A97}"/>
                </a:ext>
              </a:extLst>
            </p:cNvPr>
            <p:cNvSpPr txBox="1"/>
            <p:nvPr userDrawn="1"/>
          </p:nvSpPr>
          <p:spPr>
            <a:xfrm>
              <a:off x="12766676" y="212086"/>
              <a:ext cx="651261" cy="955972"/>
            </a:xfrm>
            <a:prstGeom prst="rect">
              <a:avLst/>
            </a:prstGeom>
            <a:noFill/>
          </p:spPr>
          <p:txBody>
            <a:bodyPr wrap="square" rtlCol="0" anchor="ctr" anchorCtr="0">
              <a:noAutofit/>
            </a:bodyPr>
            <a:lstStyle/>
            <a:p>
              <a:pPr algn="l"/>
              <a:r>
                <a:rPr lang="nb-NO" sz="700" dirty="0">
                  <a:solidFill>
                    <a:schemeClr val="tx1"/>
                  </a:solidFill>
                </a:rPr>
                <a:t>Mørk blå og mørk grønn bakgrunn, skal alltid ha negativ tekst/logo</a:t>
              </a:r>
            </a:p>
          </p:txBody>
        </p:sp>
      </p:grpSp>
    </p:spTree>
    <p:extLst>
      <p:ext uri="{BB962C8B-B14F-4D97-AF65-F5344CB8AC3E}">
        <p14:creationId xmlns:p14="http://schemas.microsoft.com/office/powerpoint/2010/main" val="1816548450"/>
      </p:ext>
    </p:extLst>
  </p:cSld>
  <p:clrMap bg1="lt1" tx1="dk1" bg2="lt2" tx2="dk2" accent1="accent1" accent2="accent2" accent3="accent3" accent4="accent4" accent5="accent5" accent6="accent6" hlink="hlink" folHlink="folHlink"/>
  <p:sldLayoutIdLst>
    <p:sldLayoutId id="2147483861" r:id="rId1"/>
    <p:sldLayoutId id="2147483868" r:id="rId2"/>
    <p:sldLayoutId id="2147483862" r:id="rId3"/>
    <p:sldLayoutId id="2147483867" r:id="rId4"/>
    <p:sldLayoutId id="2147483863" r:id="rId5"/>
    <p:sldLayoutId id="2147483787" r:id="rId6"/>
    <p:sldLayoutId id="2147483786" r:id="rId7"/>
    <p:sldLayoutId id="2147483705" r:id="rId8"/>
    <p:sldLayoutId id="2147483706" r:id="rId9"/>
    <p:sldLayoutId id="2147483712" r:id="rId10"/>
    <p:sldLayoutId id="2147483711" r:id="rId11"/>
    <p:sldLayoutId id="2147483840" r:id="rId12"/>
    <p:sldLayoutId id="2147483866" r:id="rId13"/>
    <p:sldLayoutId id="2147483850" r:id="rId14"/>
    <p:sldLayoutId id="2147483849" r:id="rId15"/>
    <p:sldLayoutId id="2147483844" r:id="rId16"/>
    <p:sldLayoutId id="2147483845" r:id="rId17"/>
    <p:sldLayoutId id="2147483846" r:id="rId18"/>
    <p:sldLayoutId id="2147483740" r:id="rId19"/>
    <p:sldLayoutId id="2147483741" r:id="rId20"/>
    <p:sldLayoutId id="2147483860" r:id="rId21"/>
    <p:sldLayoutId id="2147483742" r:id="rId22"/>
    <p:sldLayoutId id="2147483743" r:id="rId23"/>
    <p:sldLayoutId id="2147483864" r:id="rId24"/>
    <p:sldLayoutId id="2147483865" r:id="rId25"/>
    <p:sldLayoutId id="2147483754" r:id="rId26"/>
    <p:sldLayoutId id="2147483833" r:id="rId27"/>
    <p:sldLayoutId id="2147483756" r:id="rId28"/>
    <p:sldLayoutId id="2147483834" r:id="rId29"/>
    <p:sldLayoutId id="2147483755" r:id="rId30"/>
    <p:sldLayoutId id="2147483835" r:id="rId31"/>
    <p:sldLayoutId id="2147483757" r:id="rId32"/>
    <p:sldLayoutId id="2147483836" r:id="rId33"/>
    <p:sldLayoutId id="2147483869" r:id="rId34"/>
  </p:sldLayoutIdLst>
  <p:hf sldNum="0" hdr="0" ftr="0" dt="0"/>
  <p:txStyles>
    <p:title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1200"/>
        </a:spcBef>
        <a:buSzPct val="100000"/>
        <a:buFontTx/>
        <a:buBlip>
          <a:blip r:embed="rId37"/>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38" userDrawn="1">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g.no/overgrep/2310_Hva_sier_loven_om_seksuelle_overgrep.html"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blank.p3.no/2018/06/02/glad-vi-ikke-krangler/"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tv.nrk.no/serie/lovleg/sesong/2/episode/2/avspiller"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metoo kom aldri til skoleg&#229;rden, fra Si;D i Aftenposten 4. mars 2019."/><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www.youtube.com/watch?v=CzEEUVZ4ALs" TargetMode="External"/><Relationship Id="rId4" Type="http://schemas.openxmlformats.org/officeDocument/2006/relationships/hyperlink" Target="https://www.aftenposten.no/meninger/sid/i/e1VOPQ/Billig-og-pulbar--metoo-kom-aldri-til-skolegarde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ung.no/Ikkegreit/4272_Er_det_straffbart_%C3%A5_sende_nudes.html"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hyperlink" Target="https://medietilsynet.no/globalassets/publikasjoner/barn-og-medier-undersokelser/2018-barn-og-medier"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hyperlink" Target="https://www.unicef.no/sites/default/files/tn-mob-no-180806-a5-arendalsuka-2594-uten-cropmarks.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fGoWLWS4-kU"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youtube.com/watch?v=qNN3nAevQKY&amp;list=PL3xP1jlf1jgJRkChwVOlwQcV0-UqcWiF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9D690E0-4237-4A49-8E90-DB0212EAA3CB}"/>
              </a:ext>
            </a:extLst>
          </p:cNvPr>
          <p:cNvPicPr>
            <a:picLocks noChangeAspect="1"/>
          </p:cNvPicPr>
          <p:nvPr/>
        </p:nvPicPr>
        <p:blipFill>
          <a:blip r:embed="rId3"/>
          <a:stretch>
            <a:fillRect/>
          </a:stretch>
        </p:blipFill>
        <p:spPr>
          <a:xfrm>
            <a:off x="0" y="-1008671"/>
            <a:ext cx="12188826" cy="8154325"/>
          </a:xfrm>
          <a:prstGeom prst="rect">
            <a:avLst/>
          </a:prstGeom>
        </p:spPr>
      </p:pic>
      <p:sp>
        <p:nvSpPr>
          <p:cNvPr id="10" name="Tittel 9"/>
          <p:cNvSpPr>
            <a:spLocks noGrp="1"/>
          </p:cNvSpPr>
          <p:nvPr>
            <p:ph type="ctrTitle"/>
          </p:nvPr>
        </p:nvSpPr>
        <p:spPr>
          <a:xfrm>
            <a:off x="1213230" y="2669832"/>
            <a:ext cx="4666506" cy="2628070"/>
          </a:xfrm>
        </p:spPr>
        <p:txBody>
          <a:bodyPr>
            <a:normAutofit fontScale="90000"/>
          </a:bodyPr>
          <a:lstStyle/>
          <a:p>
            <a:r>
              <a:rPr lang="nb-NO" b="1" dirty="0"/>
              <a:t>Seksualitet og grensesetting</a:t>
            </a:r>
            <a:br>
              <a:rPr lang="nb-NO" b="1" dirty="0"/>
            </a:br>
            <a:br>
              <a:rPr lang="nb-NO" b="1" dirty="0"/>
            </a:br>
            <a:r>
              <a:rPr lang="nb-NO" sz="3100" dirty="0"/>
              <a:t>- undervisningsopplegg </a:t>
            </a:r>
          </a:p>
        </p:txBody>
      </p:sp>
    </p:spTree>
    <p:extLst>
      <p:ext uri="{BB962C8B-B14F-4D97-AF65-F5344CB8AC3E}">
        <p14:creationId xmlns:p14="http://schemas.microsoft.com/office/powerpoint/2010/main" val="178809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199" y="1538398"/>
            <a:ext cx="9149563" cy="1399836"/>
          </a:xfrm>
        </p:spPr>
        <p:txBody>
          <a:bodyPr/>
          <a:lstStyle/>
          <a:p>
            <a:r>
              <a:rPr lang="nb-NO" sz="2800" b="1" dirty="0"/>
              <a:t>Refleksjonsspørsmål: </a:t>
            </a:r>
            <a:br>
              <a:rPr lang="nb-NO" dirty="0"/>
            </a:br>
            <a:endParaRPr lang="nb-NO" dirty="0"/>
          </a:p>
        </p:txBody>
      </p:sp>
      <p:sp>
        <p:nvSpPr>
          <p:cNvPr id="3" name="Plassholder for innhold 2"/>
          <p:cNvSpPr>
            <a:spLocks noGrp="1"/>
          </p:cNvSpPr>
          <p:nvPr>
            <p:ph type="body" idx="1"/>
          </p:nvPr>
        </p:nvSpPr>
        <p:spPr>
          <a:xfrm>
            <a:off x="1015200" y="2468355"/>
            <a:ext cx="9149563" cy="3040025"/>
          </a:xfrm>
        </p:spPr>
        <p:txBody>
          <a:bodyPr/>
          <a:lstStyle/>
          <a:p>
            <a:pPr marL="285750" lvl="0" indent="-285750">
              <a:buFont typeface="Arial" panose="020B0604020202020204" pitchFamily="34" charset="0"/>
              <a:buChar char="•"/>
            </a:pPr>
            <a:r>
              <a:rPr lang="nb-NO" sz="2400" dirty="0"/>
              <a:t>Hvorfor oppfatter noen det som et overgrep hvis gutten beføler/fingrer jenta uten samtykke men ikke omvendt? </a:t>
            </a:r>
          </a:p>
          <a:p>
            <a:pPr marL="285750" lvl="0" indent="-285750">
              <a:buFont typeface="Arial" panose="020B0604020202020204" pitchFamily="34" charset="0"/>
              <a:buChar char="•"/>
            </a:pPr>
            <a:endParaRPr lang="nb-NO" sz="2400" dirty="0"/>
          </a:p>
          <a:p>
            <a:pPr marL="285750" lvl="0" indent="-285750">
              <a:buFont typeface="Arial" panose="020B0604020202020204" pitchFamily="34" charset="0"/>
              <a:buChar char="•"/>
            </a:pPr>
            <a:r>
              <a:rPr lang="nb-NO" sz="2400" dirty="0"/>
              <a:t>Har kjønn stor betydning når vi snakker om overgrep, slik dere opplever det?</a:t>
            </a:r>
          </a:p>
          <a:p>
            <a:pPr marL="285750" lvl="0" indent="-285750">
              <a:buFont typeface="Arial" panose="020B0604020202020204" pitchFamily="34" charset="0"/>
              <a:buChar char="•"/>
            </a:pPr>
            <a:endParaRPr lang="nb-NO" sz="2400" dirty="0"/>
          </a:p>
          <a:p>
            <a:pPr marL="285750" lvl="0" indent="-285750">
              <a:buFont typeface="Arial" panose="020B0604020202020204" pitchFamily="34" charset="0"/>
              <a:buChar char="•"/>
            </a:pPr>
            <a:r>
              <a:rPr lang="nb-NO" sz="2400" dirty="0"/>
              <a:t>Hvor går grensen for overgrep/hva som er ok?</a:t>
            </a:r>
          </a:p>
          <a:p>
            <a:pPr marL="0" indent="0">
              <a:buNone/>
            </a:pPr>
            <a:endParaRPr lang="nb-NO" dirty="0"/>
          </a:p>
        </p:txBody>
      </p:sp>
      <p:sp>
        <p:nvSpPr>
          <p:cNvPr id="6" name="TekstSylinder 5"/>
          <p:cNvSpPr txBox="1"/>
          <p:nvPr/>
        </p:nvSpPr>
        <p:spPr>
          <a:xfrm>
            <a:off x="9226798" y="5999964"/>
            <a:ext cx="2823410" cy="292388"/>
          </a:xfrm>
          <a:prstGeom prst="rect">
            <a:avLst/>
          </a:prstGeom>
          <a:noFill/>
        </p:spPr>
        <p:txBody>
          <a:bodyPr wrap="square" rtlCol="0">
            <a:spAutoFit/>
          </a:bodyPr>
          <a:lstStyle/>
          <a:p>
            <a:pPr algn="l"/>
            <a:r>
              <a:rPr lang="nb-NO" sz="1300" dirty="0"/>
              <a:t>Hvem utsettes for overgrep 3/4</a:t>
            </a:r>
          </a:p>
        </p:txBody>
      </p:sp>
      <p:sp>
        <p:nvSpPr>
          <p:cNvPr id="7" name="Tittel 1"/>
          <p:cNvSpPr txBox="1">
            <a:spLocks/>
          </p:cNvSpPr>
          <p:nvPr/>
        </p:nvSpPr>
        <p:spPr>
          <a:xfrm>
            <a:off x="565683" y="476798"/>
            <a:ext cx="9469438" cy="1311999"/>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a:lstStyle>
          <a:p>
            <a:r>
              <a:rPr lang="nb-NO" b="1" dirty="0"/>
              <a:t>Hvem utsettes for overgrep? </a:t>
            </a:r>
            <a:br>
              <a:rPr lang="nb-NO" dirty="0"/>
            </a:br>
            <a:endParaRPr lang="nb-NO" dirty="0"/>
          </a:p>
        </p:txBody>
      </p:sp>
    </p:spTree>
    <p:extLst>
      <p:ext uri="{BB962C8B-B14F-4D97-AF65-F5344CB8AC3E}">
        <p14:creationId xmlns:p14="http://schemas.microsoft.com/office/powerpoint/2010/main" val="368573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200" y="561109"/>
            <a:ext cx="9149563" cy="810491"/>
          </a:xfrm>
        </p:spPr>
        <p:txBody>
          <a:bodyPr>
            <a:normAutofit/>
          </a:bodyPr>
          <a:lstStyle/>
          <a:p>
            <a:r>
              <a:rPr lang="nb-NO" sz="3200" b="1" dirty="0"/>
              <a:t>Hvem utsettes for overgrep? </a:t>
            </a:r>
          </a:p>
        </p:txBody>
      </p:sp>
      <p:sp>
        <p:nvSpPr>
          <p:cNvPr id="3" name="Plassholder for tekst 2"/>
          <p:cNvSpPr>
            <a:spLocks noGrp="1"/>
          </p:cNvSpPr>
          <p:nvPr>
            <p:ph type="body" idx="1"/>
          </p:nvPr>
        </p:nvSpPr>
        <p:spPr>
          <a:xfrm>
            <a:off x="1015200" y="2005445"/>
            <a:ext cx="9149563" cy="3146420"/>
          </a:xfrm>
        </p:spPr>
        <p:txBody>
          <a:bodyPr/>
          <a:lstStyle/>
          <a:p>
            <a:r>
              <a:rPr lang="nb-NO" sz="2800" b="1" dirty="0"/>
              <a:t>Hva sier loven om seksuelle overgrep?</a:t>
            </a:r>
          </a:p>
          <a:p>
            <a:endParaRPr lang="nb-NO" dirty="0"/>
          </a:p>
          <a:p>
            <a:r>
              <a:rPr lang="nb-NO" dirty="0">
                <a:hlinkClick r:id="rId3"/>
              </a:rPr>
              <a:t>https://www.ung.no/overgrep/2310_Hva_sier_loven_om_seksuelle_overgrep.html</a:t>
            </a:r>
            <a:r>
              <a:rPr lang="nb-NO" dirty="0"/>
              <a:t> </a:t>
            </a:r>
          </a:p>
        </p:txBody>
      </p:sp>
      <p:sp>
        <p:nvSpPr>
          <p:cNvPr id="5" name="TekstSylinder 4"/>
          <p:cNvSpPr txBox="1"/>
          <p:nvPr/>
        </p:nvSpPr>
        <p:spPr>
          <a:xfrm>
            <a:off x="9226798" y="6292352"/>
            <a:ext cx="2823410" cy="292388"/>
          </a:xfrm>
          <a:prstGeom prst="rect">
            <a:avLst/>
          </a:prstGeom>
          <a:noFill/>
        </p:spPr>
        <p:txBody>
          <a:bodyPr wrap="square" rtlCol="0">
            <a:spAutoFit/>
          </a:bodyPr>
          <a:lstStyle/>
          <a:p>
            <a:pPr algn="l"/>
            <a:r>
              <a:rPr lang="nb-NO" sz="1300" dirty="0"/>
              <a:t>Hvem utsettes for overgrep 4/4</a:t>
            </a:r>
          </a:p>
        </p:txBody>
      </p:sp>
    </p:spTree>
    <p:extLst>
      <p:ext uri="{BB962C8B-B14F-4D97-AF65-F5344CB8AC3E}">
        <p14:creationId xmlns:p14="http://schemas.microsoft.com/office/powerpoint/2010/main" val="21948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b="1" dirty="0"/>
              <a:t>Full venn</a:t>
            </a:r>
          </a:p>
        </p:txBody>
      </p:sp>
      <p:sp>
        <p:nvSpPr>
          <p:cNvPr id="3" name="Plassholder for innhold 2"/>
          <p:cNvSpPr>
            <a:spLocks noGrp="1"/>
          </p:cNvSpPr>
          <p:nvPr>
            <p:ph type="subTitle" idx="1"/>
          </p:nvPr>
        </p:nvSpPr>
        <p:spPr>
          <a:xfrm>
            <a:off x="6467707" y="2748205"/>
            <a:ext cx="5307981" cy="3557238"/>
          </a:xfrm>
        </p:spPr>
        <p:txBody>
          <a:bodyPr>
            <a:normAutofit/>
          </a:bodyPr>
          <a:lstStyle/>
          <a:p>
            <a:r>
              <a:rPr lang="nb-NO" b="1" dirty="0"/>
              <a:t>Case:</a:t>
            </a:r>
            <a:endParaRPr lang="nb-NO" dirty="0"/>
          </a:p>
          <a:p>
            <a:r>
              <a:rPr lang="nb-NO" i="1" dirty="0"/>
              <a:t>Du og vennene dine er på en fest. En av vennene dine har blitt veldig full og flørter med en annen på festen som spanderer en del drikke på vennen din. Etter en stund ser du at de to er på vei til å forlate festen. </a:t>
            </a:r>
            <a:endParaRPr lang="nb-NO" dirty="0"/>
          </a:p>
          <a:p>
            <a:endParaRPr lang="nb-NO" dirty="0"/>
          </a:p>
        </p:txBody>
      </p:sp>
      <p:sp>
        <p:nvSpPr>
          <p:cNvPr id="6" name="TekstSylinder 5"/>
          <p:cNvSpPr txBox="1"/>
          <p:nvPr/>
        </p:nvSpPr>
        <p:spPr>
          <a:xfrm>
            <a:off x="10164764" y="5999964"/>
            <a:ext cx="2823410" cy="292388"/>
          </a:xfrm>
          <a:prstGeom prst="rect">
            <a:avLst/>
          </a:prstGeom>
          <a:noFill/>
        </p:spPr>
        <p:txBody>
          <a:bodyPr wrap="square" rtlCol="0">
            <a:spAutoFit/>
          </a:bodyPr>
          <a:lstStyle/>
          <a:p>
            <a:pPr algn="l"/>
            <a:r>
              <a:rPr lang="nb-NO" sz="1300" dirty="0"/>
              <a:t>Full venn 1/2</a:t>
            </a:r>
          </a:p>
        </p:txBody>
      </p:sp>
      <p:pic>
        <p:nvPicPr>
          <p:cNvPr id="4" name="Bilde 3"/>
          <p:cNvPicPr>
            <a:picLocks noChangeAspect="1"/>
          </p:cNvPicPr>
          <p:nvPr/>
        </p:nvPicPr>
        <p:blipFill>
          <a:blip r:embed="rId3"/>
          <a:stretch>
            <a:fillRect/>
          </a:stretch>
        </p:blipFill>
        <p:spPr>
          <a:xfrm>
            <a:off x="461369" y="574777"/>
            <a:ext cx="1536325" cy="823031"/>
          </a:xfrm>
          <a:prstGeom prst="rect">
            <a:avLst/>
          </a:prstGeom>
        </p:spPr>
      </p:pic>
      <p:sp>
        <p:nvSpPr>
          <p:cNvPr id="7" name="TekstSylinder 6"/>
          <p:cNvSpPr txBox="1"/>
          <p:nvPr/>
        </p:nvSpPr>
        <p:spPr>
          <a:xfrm>
            <a:off x="1019175" y="871241"/>
            <a:ext cx="2364509" cy="369332"/>
          </a:xfrm>
          <a:prstGeom prst="rect">
            <a:avLst/>
          </a:prstGeom>
          <a:noFill/>
        </p:spPr>
        <p:txBody>
          <a:bodyPr wrap="square" rtlCol="0">
            <a:spAutoFit/>
          </a:bodyPr>
          <a:lstStyle/>
          <a:p>
            <a:pPr algn="l"/>
            <a:r>
              <a:rPr lang="nb-NO" dirty="0"/>
              <a:t>Osloskolen</a:t>
            </a:r>
          </a:p>
        </p:txBody>
      </p:sp>
    </p:spTree>
    <p:extLst>
      <p:ext uri="{BB962C8B-B14F-4D97-AF65-F5344CB8AC3E}">
        <p14:creationId xmlns:p14="http://schemas.microsoft.com/office/powerpoint/2010/main" val="296994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b="1" dirty="0"/>
              <a:t>Full venn</a:t>
            </a:r>
            <a:br>
              <a:rPr lang="nb-NO" dirty="0"/>
            </a:br>
            <a:br>
              <a:rPr lang="nb-NO" dirty="0"/>
            </a:br>
            <a:r>
              <a:rPr lang="nb-NO" sz="2800" b="1" dirty="0"/>
              <a:t>Refleksjonsspørsmål:</a:t>
            </a:r>
          </a:p>
        </p:txBody>
      </p:sp>
      <p:sp>
        <p:nvSpPr>
          <p:cNvPr id="3" name="Plassholder for innhold 2"/>
          <p:cNvSpPr>
            <a:spLocks noGrp="1"/>
          </p:cNvSpPr>
          <p:nvPr>
            <p:ph type="body" idx="1"/>
          </p:nvPr>
        </p:nvSpPr>
        <p:spPr/>
        <p:txBody>
          <a:bodyPr/>
          <a:lstStyle/>
          <a:p>
            <a:pPr>
              <a:buFont typeface="Arial" panose="020B0604020202020204" pitchFamily="34" charset="0"/>
              <a:buChar char="•"/>
            </a:pPr>
            <a:endParaRPr lang="nb-NO" dirty="0"/>
          </a:p>
          <a:p>
            <a:pPr marL="285750" indent="-285750">
              <a:buFont typeface="Arial" panose="020B0604020202020204" pitchFamily="34" charset="0"/>
              <a:buChar char="•"/>
            </a:pPr>
            <a:r>
              <a:rPr lang="nb-NO" dirty="0"/>
              <a:t>Hva skjer med hodet og kroppen når man drikker alkohol? </a:t>
            </a:r>
          </a:p>
          <a:p>
            <a:endParaRPr lang="nb-NO" dirty="0"/>
          </a:p>
          <a:p>
            <a:pPr marL="285750" lvl="0" indent="-285750">
              <a:buFont typeface="Arial" panose="020B0604020202020204" pitchFamily="34" charset="0"/>
              <a:buChar char="•"/>
            </a:pPr>
            <a:r>
              <a:rPr lang="nb-NO" dirty="0"/>
              <a:t>Hva kan venner gjøre i en slik situasjon for å passe på en venn som har blitt full?</a:t>
            </a:r>
          </a:p>
          <a:p>
            <a:pPr lvl="0"/>
            <a:endParaRPr lang="nb-NO" dirty="0"/>
          </a:p>
          <a:p>
            <a:pPr marL="285750" lvl="0" indent="-285750">
              <a:buFont typeface="Arial" panose="020B0604020202020204" pitchFamily="34" charset="0"/>
              <a:buChar char="•"/>
            </a:pPr>
            <a:r>
              <a:rPr lang="nb-NO" dirty="0"/>
              <a:t>Hva kan man være bekymret for i denne situasjonen?</a:t>
            </a:r>
          </a:p>
          <a:p>
            <a:pPr lvl="0"/>
            <a:endParaRPr lang="nb-NO" dirty="0"/>
          </a:p>
          <a:p>
            <a:pPr marL="285750" indent="-285750">
              <a:buFont typeface="Arial" panose="020B0604020202020204" pitchFamily="34" charset="0"/>
              <a:buChar char="•"/>
            </a:pPr>
            <a:r>
              <a:rPr lang="nb-NO" dirty="0"/>
              <a:t>Har det betydning om den fulle vennen er en gutt eller om det er en jente i denne situasjonen? Hvorfor/hvorfor ikke?</a:t>
            </a:r>
          </a:p>
          <a:p>
            <a:pPr lvl="0"/>
            <a:endParaRPr lang="nb-NO" dirty="0"/>
          </a:p>
          <a:p>
            <a:endParaRPr lang="nb-NO" dirty="0"/>
          </a:p>
        </p:txBody>
      </p:sp>
      <p:sp>
        <p:nvSpPr>
          <p:cNvPr id="6" name="TekstSylinder 5"/>
          <p:cNvSpPr txBox="1"/>
          <p:nvPr/>
        </p:nvSpPr>
        <p:spPr>
          <a:xfrm>
            <a:off x="10495761" y="6092825"/>
            <a:ext cx="2823410" cy="292388"/>
          </a:xfrm>
          <a:prstGeom prst="rect">
            <a:avLst/>
          </a:prstGeom>
          <a:noFill/>
        </p:spPr>
        <p:txBody>
          <a:bodyPr wrap="square" rtlCol="0">
            <a:spAutoFit/>
          </a:bodyPr>
          <a:lstStyle/>
          <a:p>
            <a:pPr algn="l"/>
            <a:r>
              <a:rPr lang="nb-NO" sz="1300" dirty="0"/>
              <a:t>Full venn 2/2</a:t>
            </a:r>
          </a:p>
        </p:txBody>
      </p:sp>
    </p:spTree>
    <p:extLst>
      <p:ext uri="{BB962C8B-B14F-4D97-AF65-F5344CB8AC3E}">
        <p14:creationId xmlns:p14="http://schemas.microsoft.com/office/powerpoint/2010/main" val="417856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b="1" dirty="0"/>
              <a:t>Hele veien?</a:t>
            </a:r>
          </a:p>
        </p:txBody>
      </p:sp>
      <p:sp>
        <p:nvSpPr>
          <p:cNvPr id="3" name="Plassholder for innhold 2"/>
          <p:cNvSpPr>
            <a:spLocks noGrp="1"/>
          </p:cNvSpPr>
          <p:nvPr>
            <p:ph type="subTitle" idx="1"/>
          </p:nvPr>
        </p:nvSpPr>
        <p:spPr>
          <a:xfrm>
            <a:off x="6407563" y="1152781"/>
            <a:ext cx="5784437" cy="5367289"/>
          </a:xfrm>
        </p:spPr>
        <p:txBody>
          <a:bodyPr>
            <a:normAutofit fontScale="47500" lnSpcReduction="20000"/>
          </a:bodyPr>
          <a:lstStyle/>
          <a:p>
            <a:pPr>
              <a:lnSpc>
                <a:spcPct val="120000"/>
              </a:lnSpc>
            </a:pPr>
            <a:r>
              <a:rPr lang="nb-NO" sz="3800" b="1" dirty="0"/>
              <a:t>Case: </a:t>
            </a:r>
          </a:p>
          <a:p>
            <a:r>
              <a:rPr lang="nb-NO" sz="3800" i="1" dirty="0"/>
              <a:t>Nina og </a:t>
            </a:r>
            <a:r>
              <a:rPr lang="nb-NO" sz="3800" i="1" dirty="0" err="1"/>
              <a:t>Meryam</a:t>
            </a:r>
            <a:r>
              <a:rPr lang="nb-NO" sz="3800" i="1" dirty="0"/>
              <a:t> har vært kjærester en stund. De er veldig forelsket. De har klina masse og tatt på hverandre, men alltid med klær på. </a:t>
            </a:r>
          </a:p>
          <a:p>
            <a:endParaRPr lang="nb-NO" sz="3800" i="1" dirty="0"/>
          </a:p>
          <a:p>
            <a:r>
              <a:rPr lang="nb-NO" sz="3800" i="1" dirty="0"/>
              <a:t>En kveld de ligger og kliner begynner Nina å ta av seg klærne og vil gjerne at </a:t>
            </a:r>
            <a:r>
              <a:rPr lang="nb-NO" sz="3800" i="1" dirty="0" err="1"/>
              <a:t>Meryam</a:t>
            </a:r>
            <a:r>
              <a:rPr lang="nb-NO" sz="3800" i="1" dirty="0"/>
              <a:t> skal gjøre det samme. </a:t>
            </a:r>
            <a:r>
              <a:rPr lang="nb-NO" sz="3800" i="1" dirty="0" err="1"/>
              <a:t>Meryam</a:t>
            </a:r>
            <a:r>
              <a:rPr lang="nb-NO" sz="3800" i="1" dirty="0"/>
              <a:t> har egentlig ikke lyst til det. Nina merker at </a:t>
            </a:r>
            <a:r>
              <a:rPr lang="nb-NO" sz="3800" i="1" dirty="0" err="1"/>
              <a:t>Meryam</a:t>
            </a:r>
            <a:r>
              <a:rPr lang="nb-NO" sz="3800" i="1" dirty="0"/>
              <a:t> ikke vil, men sier til </a:t>
            </a:r>
            <a:r>
              <a:rPr lang="nb-NO" sz="3800" i="1" dirty="0" err="1"/>
              <a:t>Meryam</a:t>
            </a:r>
            <a:r>
              <a:rPr lang="nb-NO" sz="3800" i="1" dirty="0"/>
              <a:t> at hun kommer til å få lyst hvis hun bare prøver. Hun sier også at hun elsker </a:t>
            </a:r>
            <a:r>
              <a:rPr lang="nb-NO" sz="3800" i="1" dirty="0" err="1"/>
              <a:t>Meryam</a:t>
            </a:r>
            <a:r>
              <a:rPr lang="nb-NO" sz="3800" i="1" dirty="0"/>
              <a:t> veldig høyt. </a:t>
            </a:r>
            <a:r>
              <a:rPr lang="nb-NO" sz="3800" i="1" dirty="0" err="1"/>
              <a:t>Meryam</a:t>
            </a:r>
            <a:r>
              <a:rPr lang="nb-NO" sz="3800" i="1" dirty="0"/>
              <a:t> har fortsatt ikke lyst, og sier nei, men hun er ikke helt sikker, og det høres på stemmen hennes. </a:t>
            </a:r>
          </a:p>
          <a:p>
            <a:endParaRPr lang="nb-NO" sz="3800" i="1" dirty="0"/>
          </a:p>
          <a:p>
            <a:r>
              <a:rPr lang="nb-NO" sz="3800" i="1" dirty="0"/>
              <a:t>Nina blir lei seg for at </a:t>
            </a:r>
            <a:r>
              <a:rPr lang="nb-NO" sz="3800" i="1" dirty="0" err="1"/>
              <a:t>Meryam</a:t>
            </a:r>
            <a:r>
              <a:rPr lang="nb-NO" sz="3800" i="1" dirty="0"/>
              <a:t> ikke har lyst til det samme som henne, men vil ikke vise det og sier i stedet sint til </a:t>
            </a:r>
            <a:r>
              <a:rPr lang="nb-NO" sz="3800" i="1" dirty="0" err="1"/>
              <a:t>Meryam</a:t>
            </a:r>
            <a:r>
              <a:rPr lang="nb-NO" sz="3800" i="1" dirty="0"/>
              <a:t> at hvis det skal være på denne måten vil hun ikke være kjæreste lenger. </a:t>
            </a:r>
            <a:r>
              <a:rPr lang="nb-NO" sz="3800" i="1" dirty="0" err="1"/>
              <a:t>Meryam</a:t>
            </a:r>
            <a:r>
              <a:rPr lang="nb-NO" sz="3800" i="1" dirty="0"/>
              <a:t> ser at Nina er lei seg og vil gjøre henne glad.</a:t>
            </a:r>
          </a:p>
          <a:p>
            <a:endParaRPr lang="nb-NO" dirty="0"/>
          </a:p>
          <a:p>
            <a:endParaRPr lang="nb-NO" dirty="0"/>
          </a:p>
        </p:txBody>
      </p:sp>
      <p:sp>
        <p:nvSpPr>
          <p:cNvPr id="6" name="TekstSylinder 5"/>
          <p:cNvSpPr txBox="1"/>
          <p:nvPr/>
        </p:nvSpPr>
        <p:spPr>
          <a:xfrm>
            <a:off x="10495761" y="6092825"/>
            <a:ext cx="2823410" cy="292388"/>
          </a:xfrm>
          <a:prstGeom prst="rect">
            <a:avLst/>
          </a:prstGeom>
          <a:noFill/>
        </p:spPr>
        <p:txBody>
          <a:bodyPr wrap="square" rtlCol="0">
            <a:spAutoFit/>
          </a:bodyPr>
          <a:lstStyle/>
          <a:p>
            <a:pPr algn="l"/>
            <a:r>
              <a:rPr lang="nb-NO" sz="1300" dirty="0"/>
              <a:t>Hele veien? 1/2</a:t>
            </a:r>
          </a:p>
        </p:txBody>
      </p:sp>
      <p:pic>
        <p:nvPicPr>
          <p:cNvPr id="4" name="Bilde 3"/>
          <p:cNvPicPr>
            <a:picLocks noChangeAspect="1"/>
          </p:cNvPicPr>
          <p:nvPr/>
        </p:nvPicPr>
        <p:blipFill>
          <a:blip r:embed="rId3"/>
          <a:stretch>
            <a:fillRect/>
          </a:stretch>
        </p:blipFill>
        <p:spPr>
          <a:xfrm>
            <a:off x="788692" y="741265"/>
            <a:ext cx="1536325" cy="823031"/>
          </a:xfrm>
          <a:prstGeom prst="rect">
            <a:avLst/>
          </a:prstGeom>
        </p:spPr>
      </p:pic>
      <p:sp>
        <p:nvSpPr>
          <p:cNvPr id="7" name="TekstSylinder 6"/>
          <p:cNvSpPr txBox="1"/>
          <p:nvPr/>
        </p:nvSpPr>
        <p:spPr>
          <a:xfrm>
            <a:off x="1019175" y="871241"/>
            <a:ext cx="2364509" cy="369332"/>
          </a:xfrm>
          <a:prstGeom prst="rect">
            <a:avLst/>
          </a:prstGeom>
          <a:noFill/>
        </p:spPr>
        <p:txBody>
          <a:bodyPr wrap="square" rtlCol="0">
            <a:spAutoFit/>
          </a:bodyPr>
          <a:lstStyle/>
          <a:p>
            <a:pPr algn="l"/>
            <a:r>
              <a:rPr lang="nb-NO" dirty="0"/>
              <a:t>Osloskolen</a:t>
            </a:r>
          </a:p>
        </p:txBody>
      </p:sp>
    </p:spTree>
    <p:extLst>
      <p:ext uri="{BB962C8B-B14F-4D97-AF65-F5344CB8AC3E}">
        <p14:creationId xmlns:p14="http://schemas.microsoft.com/office/powerpoint/2010/main" val="307012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200" y="1114765"/>
            <a:ext cx="9149563" cy="1103142"/>
          </a:xfrm>
        </p:spPr>
        <p:txBody>
          <a:bodyPr>
            <a:normAutofit fontScale="90000"/>
          </a:bodyPr>
          <a:lstStyle/>
          <a:p>
            <a:r>
              <a:rPr lang="nb-NO" b="1" dirty="0"/>
              <a:t>Hele veien?</a:t>
            </a:r>
            <a:br>
              <a:rPr lang="nb-NO" u="sng" dirty="0"/>
            </a:br>
            <a:br>
              <a:rPr lang="nb-NO" u="sng" dirty="0"/>
            </a:br>
            <a:r>
              <a:rPr lang="nb-NO" sz="3100" b="1" dirty="0">
                <a:solidFill>
                  <a:srgbClr val="000000"/>
                </a:solidFill>
              </a:rPr>
              <a:t>Refleksjonsspørsmål:</a:t>
            </a:r>
            <a:br>
              <a:rPr lang="nb-NO" dirty="0"/>
            </a:br>
            <a:endParaRPr lang="nb-NO" dirty="0"/>
          </a:p>
        </p:txBody>
      </p:sp>
      <p:sp>
        <p:nvSpPr>
          <p:cNvPr id="3" name="Plassholder for innhold 2"/>
          <p:cNvSpPr>
            <a:spLocks noGrp="1"/>
          </p:cNvSpPr>
          <p:nvPr>
            <p:ph type="body" idx="1"/>
          </p:nvPr>
        </p:nvSpPr>
        <p:spPr>
          <a:xfrm>
            <a:off x="1015200" y="1731523"/>
            <a:ext cx="9149563" cy="4653690"/>
          </a:xfrm>
        </p:spPr>
        <p:txBody>
          <a:bodyPr/>
          <a:lstStyle/>
          <a:p>
            <a:pPr lvl="0"/>
            <a:endParaRPr lang="nb-NO" dirty="0"/>
          </a:p>
          <a:p>
            <a:pPr marL="285750" lvl="0" indent="-285750">
              <a:buFont typeface="Arial" panose="020B0604020202020204" pitchFamily="34" charset="0"/>
              <a:buChar char="•"/>
            </a:pPr>
            <a:r>
              <a:rPr lang="nb-NO" dirty="0"/>
              <a:t>Hvordan fortsetter fortellingen? </a:t>
            </a:r>
          </a:p>
          <a:p>
            <a:pPr lvl="0"/>
            <a:endParaRPr lang="nb-NO" dirty="0"/>
          </a:p>
          <a:p>
            <a:pPr marL="285750" indent="-285750">
              <a:buFont typeface="Arial" panose="020B0604020202020204" pitchFamily="34" charset="0"/>
              <a:buChar char="•"/>
            </a:pPr>
            <a:r>
              <a:rPr lang="nb-NO" dirty="0"/>
              <a:t>Kunne Nina håndtert situasjonen på en annen måte? Hvordan? </a:t>
            </a:r>
          </a:p>
          <a:p>
            <a:pPr lvl="0"/>
            <a:endParaRPr lang="nb-NO" dirty="0"/>
          </a:p>
          <a:p>
            <a:pPr marL="285750" lvl="0" indent="-285750">
              <a:buFont typeface="Arial" panose="020B0604020202020204" pitchFamily="34" charset="0"/>
              <a:buChar char="•"/>
            </a:pPr>
            <a:r>
              <a:rPr lang="nb-NO" dirty="0"/>
              <a:t>Hva er det i denne situasjonen som er vanskelig for </a:t>
            </a:r>
            <a:r>
              <a:rPr lang="nb-NO" dirty="0" err="1"/>
              <a:t>Meryam</a:t>
            </a:r>
            <a:r>
              <a:rPr lang="nb-NO" dirty="0"/>
              <a:t>?</a:t>
            </a:r>
          </a:p>
          <a:p>
            <a:pPr lvl="0"/>
            <a:endParaRPr lang="nb-NO" dirty="0"/>
          </a:p>
          <a:p>
            <a:pPr marL="285750" lvl="0" indent="-285750">
              <a:buFont typeface="Arial" panose="020B0604020202020204" pitchFamily="34" charset="0"/>
              <a:buChar char="•"/>
            </a:pPr>
            <a:r>
              <a:rPr lang="nb-NO" dirty="0"/>
              <a:t>Hvordan kan det oppleves å føle seg avvist?</a:t>
            </a:r>
          </a:p>
          <a:p>
            <a:pPr lvl="0"/>
            <a:endParaRPr lang="nb-NO" dirty="0"/>
          </a:p>
          <a:p>
            <a:pPr marL="285750" lvl="0" indent="-285750">
              <a:buFont typeface="Arial" panose="020B0604020202020204" pitchFamily="34" charset="0"/>
              <a:buChar char="•"/>
            </a:pPr>
            <a:r>
              <a:rPr lang="nb-NO" dirty="0"/>
              <a:t>Hva er det som gjør at det noen ganger er så vanskelig å si hva vi føler og sette grenser? </a:t>
            </a:r>
          </a:p>
          <a:p>
            <a:endParaRPr lang="nb-NO" dirty="0"/>
          </a:p>
          <a:p>
            <a:pPr marL="285750" indent="-285750">
              <a:buFont typeface="Arial" panose="020B0604020202020204" pitchFamily="34" charset="0"/>
              <a:buChar char="•"/>
            </a:pPr>
            <a:r>
              <a:rPr lang="nb-NO" dirty="0"/>
              <a:t>Hvis dere skulle gitt noen gode råd til Nina og </a:t>
            </a:r>
            <a:r>
              <a:rPr lang="nb-NO" dirty="0" err="1"/>
              <a:t>Meryam</a:t>
            </a:r>
            <a:r>
              <a:rPr lang="nb-NO" dirty="0"/>
              <a:t> i denne situasjonen, hva kunne det vært? </a:t>
            </a:r>
          </a:p>
        </p:txBody>
      </p:sp>
      <p:sp>
        <p:nvSpPr>
          <p:cNvPr id="6" name="TekstSylinder 5"/>
          <p:cNvSpPr txBox="1"/>
          <p:nvPr/>
        </p:nvSpPr>
        <p:spPr>
          <a:xfrm>
            <a:off x="10495761" y="6092825"/>
            <a:ext cx="2823410" cy="292388"/>
          </a:xfrm>
          <a:prstGeom prst="rect">
            <a:avLst/>
          </a:prstGeom>
          <a:noFill/>
        </p:spPr>
        <p:txBody>
          <a:bodyPr wrap="square" rtlCol="0">
            <a:spAutoFit/>
          </a:bodyPr>
          <a:lstStyle/>
          <a:p>
            <a:pPr algn="l"/>
            <a:r>
              <a:rPr lang="nb-NO" sz="1300" dirty="0"/>
              <a:t>Hele veien? 2/2</a:t>
            </a:r>
          </a:p>
        </p:txBody>
      </p:sp>
    </p:spTree>
    <p:extLst>
      <p:ext uri="{BB962C8B-B14F-4D97-AF65-F5344CB8AC3E}">
        <p14:creationId xmlns:p14="http://schemas.microsoft.com/office/powerpoint/2010/main" val="3881648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b="1" dirty="0"/>
              <a:t>Sugemerket</a:t>
            </a:r>
          </a:p>
        </p:txBody>
      </p:sp>
      <p:sp>
        <p:nvSpPr>
          <p:cNvPr id="3" name="Plassholder for innhold 2"/>
          <p:cNvSpPr>
            <a:spLocks noGrp="1"/>
          </p:cNvSpPr>
          <p:nvPr>
            <p:ph type="subTitle" idx="1"/>
          </p:nvPr>
        </p:nvSpPr>
        <p:spPr>
          <a:xfrm>
            <a:off x="6380922" y="762421"/>
            <a:ext cx="5227982" cy="5466659"/>
          </a:xfrm>
        </p:spPr>
        <p:txBody>
          <a:bodyPr>
            <a:normAutofit fontScale="92500" lnSpcReduction="10000"/>
          </a:bodyPr>
          <a:lstStyle/>
          <a:p>
            <a:pPr marL="0" indent="0">
              <a:buNone/>
            </a:pPr>
            <a:r>
              <a:rPr lang="nb-NO" sz="1900" b="1" dirty="0"/>
              <a:t>Case:</a:t>
            </a:r>
          </a:p>
          <a:p>
            <a:r>
              <a:rPr lang="nb-NO" i="1" dirty="0"/>
              <a:t>Jonas og Adrian går i samme klasse og begge liker hverandre. En dag våger endelig Jonas å ta første skritt og inviterer Adrian hjem mens foreldrene er borte. De har en veldig hyggelig kveld sammen. </a:t>
            </a:r>
          </a:p>
          <a:p>
            <a:endParaRPr lang="nb-NO" i="1" dirty="0"/>
          </a:p>
          <a:p>
            <a:r>
              <a:rPr lang="nb-NO" i="1" dirty="0"/>
              <a:t>Neste dag møtes de på skolen og Adrian går forbi Jonas uten å si et eneste ord. Senere på dagen spør Jonas hva som er i veien, og Adrian viser frem et stort lilla sugemerke han har gjemt bak den høyhalsa genseren han har på seg. Adrian sier at han er sur fordi han synes det er ukomfortabelt med sugemerker og skjønner ikke hvorfor Jonas ga han ett. Jonas sier at han ikke tenkte noe over det og at han selv synes det er helt greit å få sugemerker. Dessuten, sier han, synes alle andre han har klina med at sugemerker er digg. Adrian synes ikke det er et godt argument og sier at det helt sikkert finnes mange ting han selv liker som Jonas ikke liker. </a:t>
            </a:r>
            <a:endParaRPr lang="nb-NO" dirty="0"/>
          </a:p>
          <a:p>
            <a:endParaRPr lang="nb-NO" dirty="0"/>
          </a:p>
        </p:txBody>
      </p:sp>
      <p:sp>
        <p:nvSpPr>
          <p:cNvPr id="6" name="TekstSylinder 5"/>
          <p:cNvSpPr txBox="1"/>
          <p:nvPr/>
        </p:nvSpPr>
        <p:spPr>
          <a:xfrm>
            <a:off x="10495761" y="6092825"/>
            <a:ext cx="2823410" cy="292388"/>
          </a:xfrm>
          <a:prstGeom prst="rect">
            <a:avLst/>
          </a:prstGeom>
          <a:noFill/>
        </p:spPr>
        <p:txBody>
          <a:bodyPr wrap="square" rtlCol="0">
            <a:spAutoFit/>
          </a:bodyPr>
          <a:lstStyle/>
          <a:p>
            <a:pPr algn="l"/>
            <a:r>
              <a:rPr lang="nb-NO" sz="1300" dirty="0"/>
              <a:t>Sugemerket 1/2</a:t>
            </a:r>
          </a:p>
        </p:txBody>
      </p:sp>
      <p:pic>
        <p:nvPicPr>
          <p:cNvPr id="4" name="Bilde 3"/>
          <p:cNvPicPr>
            <a:picLocks noChangeAspect="1"/>
          </p:cNvPicPr>
          <p:nvPr/>
        </p:nvPicPr>
        <p:blipFill>
          <a:blip r:embed="rId3"/>
          <a:stretch>
            <a:fillRect/>
          </a:stretch>
        </p:blipFill>
        <p:spPr>
          <a:xfrm>
            <a:off x="507864" y="574777"/>
            <a:ext cx="1536325" cy="823031"/>
          </a:xfrm>
          <a:prstGeom prst="rect">
            <a:avLst/>
          </a:prstGeom>
        </p:spPr>
      </p:pic>
      <p:sp>
        <p:nvSpPr>
          <p:cNvPr id="7" name="TekstSylinder 6"/>
          <p:cNvSpPr txBox="1"/>
          <p:nvPr/>
        </p:nvSpPr>
        <p:spPr>
          <a:xfrm>
            <a:off x="1019175" y="871241"/>
            <a:ext cx="2364509" cy="369332"/>
          </a:xfrm>
          <a:prstGeom prst="rect">
            <a:avLst/>
          </a:prstGeom>
          <a:noFill/>
        </p:spPr>
        <p:txBody>
          <a:bodyPr wrap="square" rtlCol="0">
            <a:spAutoFit/>
          </a:bodyPr>
          <a:lstStyle/>
          <a:p>
            <a:pPr algn="l"/>
            <a:r>
              <a:rPr lang="nb-NO" dirty="0"/>
              <a:t>Osloskolen</a:t>
            </a:r>
          </a:p>
        </p:txBody>
      </p:sp>
    </p:spTree>
    <p:extLst>
      <p:ext uri="{BB962C8B-B14F-4D97-AF65-F5344CB8AC3E}">
        <p14:creationId xmlns:p14="http://schemas.microsoft.com/office/powerpoint/2010/main" val="3322342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199" y="573995"/>
            <a:ext cx="9149563" cy="2010179"/>
          </a:xfrm>
        </p:spPr>
        <p:txBody>
          <a:bodyPr>
            <a:normAutofit fontScale="90000"/>
          </a:bodyPr>
          <a:lstStyle/>
          <a:p>
            <a:r>
              <a:rPr lang="nb-NO" b="1" dirty="0"/>
              <a:t>Sugemerket</a:t>
            </a:r>
            <a:br>
              <a:rPr lang="nb-NO" u="sng" dirty="0"/>
            </a:br>
            <a:br>
              <a:rPr lang="nb-NO" u="sng" dirty="0"/>
            </a:br>
            <a:br>
              <a:rPr lang="nb-NO" dirty="0"/>
            </a:br>
            <a:endParaRPr lang="nb-NO" dirty="0"/>
          </a:p>
        </p:txBody>
      </p:sp>
      <p:sp>
        <p:nvSpPr>
          <p:cNvPr id="3" name="Plassholder for innhold 2"/>
          <p:cNvSpPr>
            <a:spLocks noGrp="1"/>
          </p:cNvSpPr>
          <p:nvPr>
            <p:ph type="body" idx="1"/>
          </p:nvPr>
        </p:nvSpPr>
        <p:spPr>
          <a:xfrm>
            <a:off x="1015198" y="1303512"/>
            <a:ext cx="9149563" cy="5159633"/>
          </a:xfrm>
        </p:spPr>
        <p:txBody>
          <a:bodyPr/>
          <a:lstStyle/>
          <a:p>
            <a:pPr lvl="0"/>
            <a:r>
              <a:rPr lang="nb-NO" sz="2800" b="1" dirty="0">
                <a:solidFill>
                  <a:srgbClr val="000000"/>
                </a:solidFill>
                <a:ea typeface="+mj-ea"/>
                <a:cs typeface="+mj-cs"/>
              </a:rPr>
              <a:t>Refleksjonsspørsmål:</a:t>
            </a:r>
          </a:p>
          <a:p>
            <a:pPr lvl="0"/>
            <a:endParaRPr lang="nb-NO" sz="1800" dirty="0"/>
          </a:p>
          <a:p>
            <a:pPr marL="285750" lvl="0" indent="-285750">
              <a:buFont typeface="Arial" panose="020B0604020202020204" pitchFamily="34" charset="0"/>
              <a:buChar char="•"/>
            </a:pPr>
            <a:r>
              <a:rPr lang="nb-NO" dirty="0"/>
              <a:t>Skriv ned fem forskjellige seksuelle eller intime handlinger dere tror en del liker, men andre ikke liker. </a:t>
            </a:r>
          </a:p>
          <a:p>
            <a:pPr lvl="0"/>
            <a:endParaRPr lang="nb-NO" dirty="0"/>
          </a:p>
          <a:p>
            <a:pPr marL="285750" lvl="0" indent="-285750">
              <a:buFont typeface="Arial" panose="020B0604020202020204" pitchFamily="34" charset="0"/>
              <a:buChar char="•"/>
            </a:pPr>
            <a:r>
              <a:rPr lang="nb-NO" dirty="0"/>
              <a:t>Skriv ned fem forskjellige seksuelle eller intime handlinger som tas for gitt at alle liker. Hvor kommer disse antakelsene fra?</a:t>
            </a:r>
          </a:p>
          <a:p>
            <a:pPr lvl="0"/>
            <a:endParaRPr lang="nb-NO" dirty="0"/>
          </a:p>
          <a:p>
            <a:pPr marL="285750" lvl="0" indent="-285750">
              <a:buFont typeface="Arial" panose="020B0604020202020204" pitchFamily="34" charset="0"/>
              <a:buChar char="•"/>
            </a:pPr>
            <a:r>
              <a:rPr lang="nb-NO" dirty="0"/>
              <a:t>Hvordan kan vi finne ut av hva en person man flørter med eller er sammen med har lyst til å gjøre og hva de ikke har lyst til? Lag en liste over forskjellige måter vi kan kommunisere på, eller forskjellige spørsmål vi kan stille hverandre. </a:t>
            </a:r>
          </a:p>
          <a:p>
            <a:pPr lvl="0"/>
            <a:endParaRPr lang="nb-NO" dirty="0"/>
          </a:p>
          <a:p>
            <a:pPr marL="285750" lvl="0" indent="-285750">
              <a:buFont typeface="Arial" panose="020B0604020202020204" pitchFamily="34" charset="0"/>
              <a:buChar char="•"/>
            </a:pPr>
            <a:r>
              <a:rPr lang="nb-NO" dirty="0"/>
              <a:t>La oss tenke at det har gått et år, og Jonas og Adrian har hatt sex med hverandre. Hvordan tror dere kommunikasjonen mellom Jonas og Adrian har endret seg på et år? Hva tror dere kan ha endret seg?</a:t>
            </a:r>
          </a:p>
          <a:p>
            <a:pPr lvl="0"/>
            <a:endParaRPr lang="nb-NO" dirty="0"/>
          </a:p>
          <a:p>
            <a:pPr marL="0" indent="0">
              <a:buNone/>
            </a:pPr>
            <a:endParaRPr lang="nb-NO" dirty="0"/>
          </a:p>
        </p:txBody>
      </p:sp>
      <p:sp>
        <p:nvSpPr>
          <p:cNvPr id="6" name="TekstSylinder 5"/>
          <p:cNvSpPr txBox="1"/>
          <p:nvPr/>
        </p:nvSpPr>
        <p:spPr>
          <a:xfrm>
            <a:off x="10495761" y="6092825"/>
            <a:ext cx="2823410" cy="292388"/>
          </a:xfrm>
          <a:prstGeom prst="rect">
            <a:avLst/>
          </a:prstGeom>
          <a:noFill/>
        </p:spPr>
        <p:txBody>
          <a:bodyPr wrap="square" rtlCol="0">
            <a:spAutoFit/>
          </a:bodyPr>
          <a:lstStyle/>
          <a:p>
            <a:pPr algn="l"/>
            <a:r>
              <a:rPr lang="nb-NO" sz="1300" dirty="0"/>
              <a:t>Sugemerket 2/2</a:t>
            </a:r>
          </a:p>
        </p:txBody>
      </p:sp>
    </p:spTree>
    <p:extLst>
      <p:ext uri="{BB962C8B-B14F-4D97-AF65-F5344CB8AC3E}">
        <p14:creationId xmlns:p14="http://schemas.microsoft.com/office/powerpoint/2010/main" val="2016024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b="1" dirty="0"/>
              <a:t>Entusiastisk samtykke</a:t>
            </a:r>
          </a:p>
        </p:txBody>
      </p:sp>
      <p:sp>
        <p:nvSpPr>
          <p:cNvPr id="3" name="Plassholder for innhold 2"/>
          <p:cNvSpPr>
            <a:spLocks noGrp="1"/>
          </p:cNvSpPr>
          <p:nvPr>
            <p:ph type="subTitle" idx="1"/>
          </p:nvPr>
        </p:nvSpPr>
        <p:spPr>
          <a:xfrm>
            <a:off x="6421582" y="2028821"/>
            <a:ext cx="4686391" cy="3842043"/>
          </a:xfrm>
        </p:spPr>
        <p:txBody>
          <a:bodyPr>
            <a:normAutofit/>
          </a:bodyPr>
          <a:lstStyle/>
          <a:p>
            <a:endParaRPr lang="nb-NO" dirty="0"/>
          </a:p>
          <a:p>
            <a:endParaRPr lang="nb-NO" dirty="0"/>
          </a:p>
          <a:p>
            <a:pPr lvl="0"/>
            <a:r>
              <a:rPr lang="en-GB" sz="2900" b="1" dirty="0">
                <a:solidFill>
                  <a:srgbClr val="000000"/>
                </a:solidFill>
              </a:rPr>
              <a:t>Se </a:t>
            </a:r>
            <a:r>
              <a:rPr lang="en-GB" sz="2900" b="1" dirty="0" err="1">
                <a:solidFill>
                  <a:srgbClr val="000000"/>
                </a:solidFill>
              </a:rPr>
              <a:t>filmklipp</a:t>
            </a:r>
            <a:r>
              <a:rPr lang="en-GB" sz="2900" b="1" dirty="0">
                <a:solidFill>
                  <a:srgbClr val="000000"/>
                </a:solidFill>
              </a:rPr>
              <a:t> </a:t>
            </a:r>
            <a:r>
              <a:rPr lang="en-GB" sz="2900" b="1" dirty="0" err="1">
                <a:solidFill>
                  <a:srgbClr val="000000"/>
                </a:solidFill>
              </a:rPr>
              <a:t>fra</a:t>
            </a:r>
            <a:r>
              <a:rPr lang="en-GB" sz="2900" b="1" dirty="0">
                <a:solidFill>
                  <a:srgbClr val="000000"/>
                </a:solidFill>
              </a:rPr>
              <a:t> </a:t>
            </a:r>
            <a:r>
              <a:rPr lang="en-GB" sz="2900" b="1" dirty="0" err="1">
                <a:solidFill>
                  <a:srgbClr val="000000"/>
                </a:solidFill>
              </a:rPr>
              <a:t>serien</a:t>
            </a:r>
            <a:r>
              <a:rPr lang="en-GB" sz="2900" b="1" dirty="0">
                <a:solidFill>
                  <a:srgbClr val="000000"/>
                </a:solidFill>
              </a:rPr>
              <a:t> Blank (NRK):</a:t>
            </a:r>
          </a:p>
          <a:p>
            <a:pPr lvl="0"/>
            <a:endParaRPr lang="nb-NO" sz="2900" dirty="0"/>
          </a:p>
          <a:p>
            <a:r>
              <a:rPr lang="nb-NO" dirty="0"/>
              <a:t>Blank (NRK) </a:t>
            </a:r>
            <a:r>
              <a:rPr lang="nb-NO" u="sng" dirty="0">
                <a:hlinkClick r:id="rId3"/>
              </a:rPr>
              <a:t>https://blank.p3.no/2018/06/02/glad-vi-ikke-krangler/</a:t>
            </a:r>
            <a:endParaRPr lang="nb-NO" u="sng" dirty="0"/>
          </a:p>
          <a:p>
            <a:endParaRPr lang="nb-NO" dirty="0"/>
          </a:p>
          <a:p>
            <a:r>
              <a:rPr lang="en-GB" sz="1600" dirty="0">
                <a:solidFill>
                  <a:srgbClr val="000000"/>
                </a:solidFill>
              </a:rPr>
              <a:t>(</a:t>
            </a:r>
            <a:r>
              <a:rPr lang="en-GB" sz="1600" dirty="0" err="1">
                <a:solidFill>
                  <a:srgbClr val="000000"/>
                </a:solidFill>
              </a:rPr>
              <a:t>tid</a:t>
            </a:r>
            <a:r>
              <a:rPr lang="en-GB" sz="1600" dirty="0">
                <a:solidFill>
                  <a:srgbClr val="000000"/>
                </a:solidFill>
              </a:rPr>
              <a:t> </a:t>
            </a:r>
            <a:r>
              <a:rPr lang="en-GB" sz="1600" dirty="0" err="1">
                <a:solidFill>
                  <a:srgbClr val="000000"/>
                </a:solidFill>
              </a:rPr>
              <a:t>ut</a:t>
            </a:r>
            <a:r>
              <a:rPr lang="en-GB" sz="1600" dirty="0">
                <a:solidFill>
                  <a:srgbClr val="000000"/>
                </a:solidFill>
              </a:rPr>
              <a:t> </a:t>
            </a:r>
            <a:r>
              <a:rPr lang="en-GB" sz="1600" dirty="0" err="1">
                <a:solidFill>
                  <a:srgbClr val="000000"/>
                </a:solidFill>
              </a:rPr>
              <a:t>i</a:t>
            </a:r>
            <a:r>
              <a:rPr lang="en-GB" sz="1600" dirty="0">
                <a:solidFill>
                  <a:srgbClr val="000000"/>
                </a:solidFill>
              </a:rPr>
              <a:t> klipp:12.25) </a:t>
            </a:r>
          </a:p>
          <a:p>
            <a:endParaRPr lang="nb-NO" dirty="0"/>
          </a:p>
        </p:txBody>
      </p:sp>
      <p:sp>
        <p:nvSpPr>
          <p:cNvPr id="6" name="TekstSylinder 5"/>
          <p:cNvSpPr txBox="1"/>
          <p:nvPr/>
        </p:nvSpPr>
        <p:spPr>
          <a:xfrm>
            <a:off x="9771142" y="6137623"/>
            <a:ext cx="2823410" cy="292388"/>
          </a:xfrm>
          <a:prstGeom prst="rect">
            <a:avLst/>
          </a:prstGeom>
          <a:noFill/>
        </p:spPr>
        <p:txBody>
          <a:bodyPr wrap="square" rtlCol="0">
            <a:spAutoFit/>
          </a:bodyPr>
          <a:lstStyle/>
          <a:p>
            <a:pPr algn="l"/>
            <a:r>
              <a:rPr lang="nb-NO" sz="1300" dirty="0"/>
              <a:t>Entusiastisk samtykke  1/4</a:t>
            </a:r>
          </a:p>
        </p:txBody>
      </p:sp>
      <p:pic>
        <p:nvPicPr>
          <p:cNvPr id="4" name="Bilde 3"/>
          <p:cNvPicPr>
            <a:picLocks noChangeAspect="1"/>
          </p:cNvPicPr>
          <p:nvPr/>
        </p:nvPicPr>
        <p:blipFill>
          <a:blip r:embed="rId4"/>
          <a:stretch>
            <a:fillRect/>
          </a:stretch>
        </p:blipFill>
        <p:spPr>
          <a:xfrm>
            <a:off x="461370" y="574777"/>
            <a:ext cx="1536325" cy="823031"/>
          </a:xfrm>
          <a:prstGeom prst="rect">
            <a:avLst/>
          </a:prstGeom>
        </p:spPr>
      </p:pic>
      <p:sp>
        <p:nvSpPr>
          <p:cNvPr id="7" name="TekstSylinder 6"/>
          <p:cNvSpPr txBox="1"/>
          <p:nvPr/>
        </p:nvSpPr>
        <p:spPr>
          <a:xfrm>
            <a:off x="1019175" y="871241"/>
            <a:ext cx="2364509" cy="369332"/>
          </a:xfrm>
          <a:prstGeom prst="rect">
            <a:avLst/>
          </a:prstGeom>
          <a:noFill/>
        </p:spPr>
        <p:txBody>
          <a:bodyPr wrap="square" rtlCol="0">
            <a:spAutoFit/>
          </a:bodyPr>
          <a:lstStyle/>
          <a:p>
            <a:pPr algn="l"/>
            <a:r>
              <a:rPr lang="nb-NO" dirty="0"/>
              <a:t>Osloskolen</a:t>
            </a:r>
          </a:p>
        </p:txBody>
      </p:sp>
    </p:spTree>
    <p:extLst>
      <p:ext uri="{BB962C8B-B14F-4D97-AF65-F5344CB8AC3E}">
        <p14:creationId xmlns:p14="http://schemas.microsoft.com/office/powerpoint/2010/main" val="3664192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47726" y="903372"/>
            <a:ext cx="9149563" cy="1785347"/>
          </a:xfrm>
        </p:spPr>
        <p:txBody>
          <a:bodyPr>
            <a:normAutofit/>
          </a:bodyPr>
          <a:lstStyle/>
          <a:p>
            <a:pPr lvl="0">
              <a:spcBef>
                <a:spcPts val="0"/>
              </a:spcBef>
              <a:spcAft>
                <a:spcPts val="200"/>
              </a:spcAft>
              <a:buSzPct val="100000"/>
            </a:pPr>
            <a:r>
              <a:rPr lang="nb-NO" sz="2500" b="1" dirty="0">
                <a:solidFill>
                  <a:srgbClr val="000000"/>
                </a:solidFill>
                <a:ea typeface="+mn-ea"/>
                <a:cs typeface="+mn-cs"/>
              </a:rPr>
              <a:t>Refleksjonsspørsmål:</a:t>
            </a:r>
          </a:p>
        </p:txBody>
      </p:sp>
      <p:sp>
        <p:nvSpPr>
          <p:cNvPr id="3" name="Plassholder for innhold 2"/>
          <p:cNvSpPr>
            <a:spLocks noGrp="1"/>
          </p:cNvSpPr>
          <p:nvPr>
            <p:ph type="body" idx="1"/>
          </p:nvPr>
        </p:nvSpPr>
        <p:spPr>
          <a:xfrm>
            <a:off x="847725" y="2469038"/>
            <a:ext cx="9149563" cy="3040025"/>
          </a:xfrm>
        </p:spPr>
        <p:txBody>
          <a:bodyPr/>
          <a:lstStyle/>
          <a:p>
            <a:pPr marL="0" indent="0">
              <a:buNone/>
            </a:pPr>
            <a:endParaRPr lang="nb-NO" dirty="0"/>
          </a:p>
          <a:p>
            <a:pPr marL="285750" lvl="0" indent="-285750">
              <a:buFont typeface="Arial" panose="020B0604020202020204" pitchFamily="34" charset="0"/>
              <a:buChar char="•"/>
            </a:pPr>
            <a:r>
              <a:rPr lang="nb-NO" dirty="0"/>
              <a:t>Hva er det som gjør at det av og til kan være vanskelig å sette grenser?</a:t>
            </a:r>
          </a:p>
          <a:p>
            <a:pPr lvl="0"/>
            <a:endParaRPr lang="nb-NO" dirty="0"/>
          </a:p>
          <a:p>
            <a:pPr marL="285750" lvl="0" indent="-285750">
              <a:buFont typeface="Arial" panose="020B0604020202020204" pitchFamily="34" charset="0"/>
              <a:buChar char="•"/>
            </a:pPr>
            <a:r>
              <a:rPr lang="nb-NO" dirty="0"/>
              <a:t>Hvilke signaler kunne gutten i filmklippet plukket opp i denne situasjonen for å unngå å tråkke over grensene til jenta?</a:t>
            </a:r>
          </a:p>
          <a:p>
            <a:pPr lvl="0"/>
            <a:endParaRPr lang="nb-NO" dirty="0"/>
          </a:p>
          <a:p>
            <a:pPr marL="285750" lvl="0" indent="-285750">
              <a:buFont typeface="Arial" panose="020B0604020202020204" pitchFamily="34" charset="0"/>
              <a:buChar char="•"/>
            </a:pPr>
            <a:r>
              <a:rPr lang="nb-NO" dirty="0"/>
              <a:t>Hvordan reagerer jenta etter at gutten har gått? Hvorfor tror dere hun reagerer slik? </a:t>
            </a:r>
          </a:p>
          <a:p>
            <a:pPr marL="0" indent="0">
              <a:buNone/>
            </a:pPr>
            <a:endParaRPr lang="nb-NO" dirty="0"/>
          </a:p>
        </p:txBody>
      </p:sp>
      <p:sp>
        <p:nvSpPr>
          <p:cNvPr id="6" name="Tittel 1"/>
          <p:cNvSpPr txBox="1">
            <a:spLocks/>
          </p:cNvSpPr>
          <p:nvPr/>
        </p:nvSpPr>
        <p:spPr>
          <a:xfrm>
            <a:off x="847725" y="1157039"/>
            <a:ext cx="9469438" cy="1311999"/>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a:lstStyle>
          <a:p>
            <a:r>
              <a:rPr lang="nb-NO" b="1" dirty="0"/>
              <a:t>Entusiastisk samtykke</a:t>
            </a:r>
          </a:p>
        </p:txBody>
      </p:sp>
      <p:sp>
        <p:nvSpPr>
          <p:cNvPr id="7" name="TekstSylinder 6"/>
          <p:cNvSpPr txBox="1"/>
          <p:nvPr/>
        </p:nvSpPr>
        <p:spPr>
          <a:xfrm>
            <a:off x="9736636" y="6092825"/>
            <a:ext cx="2823410" cy="292388"/>
          </a:xfrm>
          <a:prstGeom prst="rect">
            <a:avLst/>
          </a:prstGeom>
          <a:noFill/>
        </p:spPr>
        <p:txBody>
          <a:bodyPr wrap="square" rtlCol="0">
            <a:spAutoFit/>
          </a:bodyPr>
          <a:lstStyle/>
          <a:p>
            <a:pPr algn="l"/>
            <a:r>
              <a:rPr lang="nb-NO" sz="1300" dirty="0"/>
              <a:t>Entusiastisk samtykke 2/4</a:t>
            </a:r>
          </a:p>
        </p:txBody>
      </p:sp>
    </p:spTree>
    <p:extLst>
      <p:ext uri="{BB962C8B-B14F-4D97-AF65-F5344CB8AC3E}">
        <p14:creationId xmlns:p14="http://schemas.microsoft.com/office/powerpoint/2010/main" val="140974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ctrTitle"/>
          </p:nvPr>
        </p:nvSpPr>
        <p:spPr>
          <a:xfrm>
            <a:off x="1019175" y="2324868"/>
            <a:ext cx="5073650" cy="2663015"/>
          </a:xfrm>
        </p:spPr>
        <p:txBody>
          <a:bodyPr/>
          <a:lstStyle/>
          <a:p>
            <a:r>
              <a:rPr lang="nb-NO" b="1" dirty="0"/>
              <a:t>Anonyme spørsmål</a:t>
            </a:r>
            <a:br>
              <a:rPr lang="nb-NO" dirty="0"/>
            </a:br>
            <a:endParaRPr lang="nb-NO" dirty="0"/>
          </a:p>
        </p:txBody>
      </p:sp>
      <p:sp>
        <p:nvSpPr>
          <p:cNvPr id="4" name="TekstSylinder 3"/>
          <p:cNvSpPr txBox="1"/>
          <p:nvPr/>
        </p:nvSpPr>
        <p:spPr>
          <a:xfrm>
            <a:off x="9865895" y="5999964"/>
            <a:ext cx="2823410" cy="292388"/>
          </a:xfrm>
          <a:prstGeom prst="rect">
            <a:avLst/>
          </a:prstGeom>
          <a:noFill/>
        </p:spPr>
        <p:txBody>
          <a:bodyPr wrap="square" rtlCol="0">
            <a:spAutoFit/>
          </a:bodyPr>
          <a:lstStyle/>
          <a:p>
            <a:pPr algn="l"/>
            <a:r>
              <a:rPr lang="nb-NO" sz="1300" dirty="0"/>
              <a:t>Anonyme spørsmål 1/1</a:t>
            </a:r>
          </a:p>
        </p:txBody>
      </p:sp>
      <p:sp>
        <p:nvSpPr>
          <p:cNvPr id="6" name="Rektangel 5"/>
          <p:cNvSpPr/>
          <p:nvPr/>
        </p:nvSpPr>
        <p:spPr>
          <a:xfrm>
            <a:off x="6092825" y="2345043"/>
            <a:ext cx="5781311" cy="3575338"/>
          </a:xfrm>
          <a:prstGeom prst="rect">
            <a:avLst/>
          </a:prstGeom>
        </p:spPr>
        <p:txBody>
          <a:bodyPr wrap="square">
            <a:spAutoFit/>
          </a:bodyPr>
          <a:lstStyle/>
          <a:p>
            <a:pPr lvl="0">
              <a:spcAft>
                <a:spcPts val="200"/>
              </a:spcAft>
              <a:buSzPct val="100000"/>
              <a:tabLst>
                <a:tab pos="1331913" algn="l"/>
              </a:tabLst>
            </a:pPr>
            <a:r>
              <a:rPr lang="nb-NO" sz="2000" b="1" dirty="0">
                <a:solidFill>
                  <a:srgbClr val="000000"/>
                </a:solidFill>
              </a:rPr>
              <a:t>Til elevene: </a:t>
            </a:r>
          </a:p>
          <a:p>
            <a:pPr lvl="0">
              <a:spcAft>
                <a:spcPts val="200"/>
              </a:spcAft>
              <a:buSzPct val="100000"/>
              <a:tabLst>
                <a:tab pos="1331913" algn="l"/>
              </a:tabLst>
            </a:pPr>
            <a:endParaRPr lang="nb-NO" sz="2000" dirty="0">
              <a:solidFill>
                <a:srgbClr val="000000"/>
              </a:solidFill>
            </a:endParaRPr>
          </a:p>
          <a:p>
            <a:pPr>
              <a:spcAft>
                <a:spcPts val="200"/>
              </a:spcAft>
              <a:buSzPct val="100000"/>
              <a:tabLst>
                <a:tab pos="1331913" algn="l"/>
              </a:tabLst>
            </a:pPr>
            <a:r>
              <a:rPr lang="nb-NO" sz="2000" dirty="0">
                <a:solidFill>
                  <a:srgbClr val="000000"/>
                </a:solidFill>
              </a:rPr>
              <a:t>Skriv ned spørsmål dere har </a:t>
            </a:r>
            <a:r>
              <a:rPr lang="nb-NO" sz="2000" dirty="0"/>
              <a:t>relatert til sex og seksualisert oppmerksomhet/oppførsel. Det kan for eksempel være spørsmål om grensesetting, samtykke, seksuell legning, sex og rus.  </a:t>
            </a:r>
          </a:p>
          <a:p>
            <a:pPr lvl="0">
              <a:spcAft>
                <a:spcPts val="200"/>
              </a:spcAft>
              <a:buSzPct val="100000"/>
              <a:tabLst>
                <a:tab pos="1331913" algn="l"/>
              </a:tabLst>
            </a:pPr>
            <a:endParaRPr lang="nb-NO" sz="2000" dirty="0">
              <a:solidFill>
                <a:srgbClr val="000000"/>
              </a:solidFill>
            </a:endParaRPr>
          </a:p>
          <a:p>
            <a:pPr lvl="0">
              <a:spcAft>
                <a:spcPts val="200"/>
              </a:spcAft>
              <a:buSzPct val="100000"/>
              <a:tabLst>
                <a:tab pos="1331913" algn="l"/>
              </a:tabLst>
            </a:pPr>
            <a:r>
              <a:rPr lang="nb-NO" sz="2000" dirty="0">
                <a:solidFill>
                  <a:srgbClr val="000000"/>
                </a:solidFill>
              </a:rPr>
              <a:t>Spørsmålene skal være anonyme og leveres til lærer.  </a:t>
            </a:r>
          </a:p>
          <a:p>
            <a:pPr lvl="0">
              <a:spcAft>
                <a:spcPts val="200"/>
              </a:spcAft>
              <a:buSzPct val="100000"/>
              <a:tabLst>
                <a:tab pos="1331913" algn="l"/>
              </a:tabLst>
            </a:pPr>
            <a:endParaRPr lang="nb-NO" dirty="0">
              <a:solidFill>
                <a:srgbClr val="000000"/>
              </a:solidFill>
            </a:endParaRPr>
          </a:p>
        </p:txBody>
      </p:sp>
      <p:pic>
        <p:nvPicPr>
          <p:cNvPr id="2" name="Bilde 1"/>
          <p:cNvPicPr>
            <a:picLocks noChangeAspect="1"/>
          </p:cNvPicPr>
          <p:nvPr/>
        </p:nvPicPr>
        <p:blipFill>
          <a:blip r:embed="rId3"/>
          <a:stretch>
            <a:fillRect/>
          </a:stretch>
        </p:blipFill>
        <p:spPr>
          <a:xfrm>
            <a:off x="523362" y="661742"/>
            <a:ext cx="1536325" cy="823031"/>
          </a:xfrm>
          <a:prstGeom prst="rect">
            <a:avLst/>
          </a:prstGeom>
        </p:spPr>
      </p:pic>
      <p:sp>
        <p:nvSpPr>
          <p:cNvPr id="8" name="TekstSylinder 7"/>
          <p:cNvSpPr txBox="1"/>
          <p:nvPr/>
        </p:nvSpPr>
        <p:spPr>
          <a:xfrm>
            <a:off x="1019175" y="871241"/>
            <a:ext cx="2364509" cy="369332"/>
          </a:xfrm>
          <a:prstGeom prst="rect">
            <a:avLst/>
          </a:prstGeom>
          <a:noFill/>
        </p:spPr>
        <p:txBody>
          <a:bodyPr wrap="square" rtlCol="0">
            <a:spAutoFit/>
          </a:bodyPr>
          <a:lstStyle/>
          <a:p>
            <a:pPr algn="l"/>
            <a:r>
              <a:rPr lang="nb-NO" dirty="0"/>
              <a:t>Osloskolen</a:t>
            </a:r>
          </a:p>
        </p:txBody>
      </p:sp>
    </p:spTree>
    <p:extLst>
      <p:ext uri="{BB962C8B-B14F-4D97-AF65-F5344CB8AC3E}">
        <p14:creationId xmlns:p14="http://schemas.microsoft.com/office/powerpoint/2010/main" val="3648948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199" y="685801"/>
            <a:ext cx="9149563" cy="1776844"/>
          </a:xfrm>
        </p:spPr>
        <p:txBody>
          <a:bodyPr/>
          <a:lstStyle/>
          <a:p>
            <a:r>
              <a:rPr lang="nb-NO" sz="3200" b="1" dirty="0"/>
              <a:t>Entusiastisk samtykke</a:t>
            </a:r>
            <a:br>
              <a:rPr lang="nb-NO" b="1" dirty="0"/>
            </a:br>
            <a:endParaRPr lang="nb-NO" dirty="0"/>
          </a:p>
        </p:txBody>
      </p:sp>
      <p:sp>
        <p:nvSpPr>
          <p:cNvPr id="3" name="Plassholder for innhold 2"/>
          <p:cNvSpPr>
            <a:spLocks noGrp="1"/>
          </p:cNvSpPr>
          <p:nvPr>
            <p:ph type="body" idx="1"/>
          </p:nvPr>
        </p:nvSpPr>
        <p:spPr/>
        <p:txBody>
          <a:bodyPr/>
          <a:lstStyle/>
          <a:p>
            <a:endParaRPr lang="nb-NO" dirty="0"/>
          </a:p>
          <a:p>
            <a:pPr lvl="0">
              <a:tabLst>
                <a:tab pos="1331913" algn="l"/>
              </a:tabLst>
            </a:pPr>
            <a:r>
              <a:rPr lang="en-GB" sz="2800" b="1" dirty="0">
                <a:solidFill>
                  <a:srgbClr val="000000"/>
                </a:solidFill>
              </a:rPr>
              <a:t>Se </a:t>
            </a:r>
            <a:r>
              <a:rPr lang="en-GB" sz="2800" b="1" dirty="0" err="1">
                <a:solidFill>
                  <a:srgbClr val="000000"/>
                </a:solidFill>
              </a:rPr>
              <a:t>filmklipp</a:t>
            </a:r>
            <a:r>
              <a:rPr lang="en-GB" sz="2800" b="1" dirty="0">
                <a:solidFill>
                  <a:srgbClr val="000000"/>
                </a:solidFill>
              </a:rPr>
              <a:t> </a:t>
            </a:r>
            <a:r>
              <a:rPr lang="en-GB" sz="2800" b="1" dirty="0" err="1">
                <a:solidFill>
                  <a:srgbClr val="000000"/>
                </a:solidFill>
              </a:rPr>
              <a:t>fra</a:t>
            </a:r>
            <a:r>
              <a:rPr lang="en-GB" sz="2800" b="1" dirty="0">
                <a:solidFill>
                  <a:srgbClr val="000000"/>
                </a:solidFill>
              </a:rPr>
              <a:t> </a:t>
            </a:r>
            <a:r>
              <a:rPr lang="en-GB" sz="2800" b="1" dirty="0" err="1">
                <a:solidFill>
                  <a:srgbClr val="000000"/>
                </a:solidFill>
              </a:rPr>
              <a:t>serien</a:t>
            </a:r>
            <a:r>
              <a:rPr lang="en-GB" sz="2800" b="1" dirty="0">
                <a:solidFill>
                  <a:srgbClr val="000000"/>
                </a:solidFill>
              </a:rPr>
              <a:t> </a:t>
            </a:r>
            <a:r>
              <a:rPr lang="en-GB" sz="2800" b="1" dirty="0" err="1">
                <a:solidFill>
                  <a:srgbClr val="000000"/>
                </a:solidFill>
              </a:rPr>
              <a:t>Lovlig</a:t>
            </a:r>
            <a:r>
              <a:rPr lang="en-GB" sz="2800" b="1" dirty="0">
                <a:solidFill>
                  <a:srgbClr val="000000"/>
                </a:solidFill>
              </a:rPr>
              <a:t> (NRK): </a:t>
            </a:r>
            <a:endParaRPr lang="nb-NO" sz="2800" dirty="0"/>
          </a:p>
          <a:p>
            <a:endParaRPr lang="nb-NO" dirty="0"/>
          </a:p>
          <a:p>
            <a:r>
              <a:rPr lang="nb-NO" dirty="0"/>
              <a:t>Lovlig (NRK) </a:t>
            </a:r>
            <a:r>
              <a:rPr lang="nb-NO" u="sng" dirty="0">
                <a:hlinkClick r:id="rId3"/>
              </a:rPr>
              <a:t>https://tv.nrk.no/serie/lovleg/sesong/2/episode/2/avspiller</a:t>
            </a:r>
            <a:r>
              <a:rPr lang="nb-NO" u="sng" dirty="0"/>
              <a:t>      </a:t>
            </a:r>
          </a:p>
          <a:p>
            <a:endParaRPr lang="nb-NO" u="sng" dirty="0"/>
          </a:p>
          <a:p>
            <a:r>
              <a:rPr lang="nb-NO" sz="1600" dirty="0"/>
              <a:t>(tid ut i klipp: 01.40)                                             </a:t>
            </a:r>
          </a:p>
        </p:txBody>
      </p:sp>
      <p:sp>
        <p:nvSpPr>
          <p:cNvPr id="6" name="TekstSylinder 5"/>
          <p:cNvSpPr txBox="1"/>
          <p:nvPr/>
        </p:nvSpPr>
        <p:spPr>
          <a:xfrm>
            <a:off x="9805647" y="6085864"/>
            <a:ext cx="2823410" cy="292388"/>
          </a:xfrm>
          <a:prstGeom prst="rect">
            <a:avLst/>
          </a:prstGeom>
          <a:noFill/>
        </p:spPr>
        <p:txBody>
          <a:bodyPr wrap="square" rtlCol="0">
            <a:spAutoFit/>
          </a:bodyPr>
          <a:lstStyle/>
          <a:p>
            <a:pPr algn="l"/>
            <a:r>
              <a:rPr lang="nb-NO" sz="1300" dirty="0"/>
              <a:t>Entusiastisk samtykke 3/4</a:t>
            </a:r>
          </a:p>
        </p:txBody>
      </p:sp>
    </p:spTree>
    <p:extLst>
      <p:ext uri="{BB962C8B-B14F-4D97-AF65-F5344CB8AC3E}">
        <p14:creationId xmlns:p14="http://schemas.microsoft.com/office/powerpoint/2010/main" val="4117646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55650" y="1756320"/>
            <a:ext cx="9149563" cy="1785347"/>
          </a:xfrm>
        </p:spPr>
        <p:txBody>
          <a:bodyPr>
            <a:normAutofit/>
          </a:bodyPr>
          <a:lstStyle/>
          <a:p>
            <a:r>
              <a:rPr lang="nb-NO" sz="2500" b="1" dirty="0">
                <a:solidFill>
                  <a:srgbClr val="000000"/>
                </a:solidFill>
              </a:rPr>
              <a:t>Refleksjonsspørsmål:</a:t>
            </a:r>
            <a:endParaRPr lang="nb-NO" sz="2800" dirty="0"/>
          </a:p>
        </p:txBody>
      </p:sp>
      <p:sp>
        <p:nvSpPr>
          <p:cNvPr id="3" name="Plassholder for innhold 2"/>
          <p:cNvSpPr>
            <a:spLocks noGrp="1"/>
          </p:cNvSpPr>
          <p:nvPr>
            <p:ph type="body" idx="1"/>
          </p:nvPr>
        </p:nvSpPr>
        <p:spPr>
          <a:xfrm>
            <a:off x="945711" y="2943469"/>
            <a:ext cx="9149563" cy="3040025"/>
          </a:xfrm>
        </p:spPr>
        <p:txBody>
          <a:bodyPr/>
          <a:lstStyle/>
          <a:p>
            <a:endParaRPr lang="nb-NO" dirty="0"/>
          </a:p>
          <a:p>
            <a:pPr marL="0" indent="0">
              <a:buNone/>
            </a:pPr>
            <a:endParaRPr lang="nb-NO" dirty="0"/>
          </a:p>
          <a:p>
            <a:pPr marL="285750" lvl="0" indent="-285750">
              <a:buFont typeface="Arial" panose="020B0604020202020204" pitchFamily="34" charset="0"/>
              <a:buChar char="•"/>
            </a:pPr>
            <a:r>
              <a:rPr lang="nb-NO" dirty="0"/>
              <a:t>Reflekter rundt hva et </a:t>
            </a:r>
            <a:r>
              <a:rPr lang="nb-NO" i="1" dirty="0"/>
              <a:t>entusiastisk samtykke </a:t>
            </a:r>
            <a:r>
              <a:rPr lang="nb-NO" dirty="0"/>
              <a:t>er </a:t>
            </a:r>
          </a:p>
          <a:p>
            <a:pPr marL="285750" lvl="0" indent="-285750">
              <a:buFont typeface="Arial" panose="020B0604020202020204" pitchFamily="34" charset="0"/>
              <a:buChar char="•"/>
            </a:pPr>
            <a:endParaRPr lang="nb-NO" dirty="0"/>
          </a:p>
          <a:p>
            <a:pPr marL="285750" lvl="0" indent="-285750">
              <a:buFont typeface="Arial" panose="020B0604020202020204" pitchFamily="34" charset="0"/>
              <a:buChar char="•"/>
            </a:pPr>
            <a:r>
              <a:rPr lang="nb-NO" dirty="0"/>
              <a:t>Personene i filmklippet fra serien Lovlig viser tydelig at de samtykker. Hvilke signaler gir de hverandre om at de samtykker? </a:t>
            </a:r>
          </a:p>
          <a:p>
            <a:pPr marL="0" indent="0">
              <a:buNone/>
            </a:pPr>
            <a:endParaRPr lang="nb-NO" dirty="0"/>
          </a:p>
        </p:txBody>
      </p:sp>
      <p:sp>
        <p:nvSpPr>
          <p:cNvPr id="6" name="Rektangel 5"/>
          <p:cNvSpPr/>
          <p:nvPr/>
        </p:nvSpPr>
        <p:spPr>
          <a:xfrm>
            <a:off x="854352" y="2051589"/>
            <a:ext cx="4969630" cy="584775"/>
          </a:xfrm>
          <a:prstGeom prst="rect">
            <a:avLst/>
          </a:prstGeom>
        </p:spPr>
        <p:txBody>
          <a:bodyPr wrap="none">
            <a:spAutoFit/>
          </a:bodyPr>
          <a:lstStyle/>
          <a:p>
            <a:r>
              <a:rPr lang="nb-NO" sz="3200" b="1" dirty="0"/>
              <a:t>Entusiastisk samtykke</a:t>
            </a:r>
          </a:p>
        </p:txBody>
      </p:sp>
      <p:sp>
        <p:nvSpPr>
          <p:cNvPr id="7" name="TekstSylinder 6"/>
          <p:cNvSpPr txBox="1"/>
          <p:nvPr/>
        </p:nvSpPr>
        <p:spPr>
          <a:xfrm>
            <a:off x="9788395" y="6060895"/>
            <a:ext cx="2823410" cy="292388"/>
          </a:xfrm>
          <a:prstGeom prst="rect">
            <a:avLst/>
          </a:prstGeom>
          <a:noFill/>
        </p:spPr>
        <p:txBody>
          <a:bodyPr wrap="square" rtlCol="0">
            <a:spAutoFit/>
          </a:bodyPr>
          <a:lstStyle/>
          <a:p>
            <a:pPr algn="l"/>
            <a:r>
              <a:rPr lang="nb-NO" sz="1300" dirty="0"/>
              <a:t>Entusiastisk samtykke  4/4</a:t>
            </a:r>
          </a:p>
        </p:txBody>
      </p:sp>
    </p:spTree>
    <p:extLst>
      <p:ext uri="{BB962C8B-B14F-4D97-AF65-F5344CB8AC3E}">
        <p14:creationId xmlns:p14="http://schemas.microsoft.com/office/powerpoint/2010/main" val="1025047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b="1" dirty="0"/>
              <a:t>Kline i sofaen</a:t>
            </a:r>
          </a:p>
        </p:txBody>
      </p:sp>
      <p:sp>
        <p:nvSpPr>
          <p:cNvPr id="3" name="Plassholder for innhold 2"/>
          <p:cNvSpPr>
            <a:spLocks noGrp="1"/>
          </p:cNvSpPr>
          <p:nvPr>
            <p:ph type="subTitle" idx="1"/>
          </p:nvPr>
        </p:nvSpPr>
        <p:spPr>
          <a:xfrm>
            <a:off x="6460435" y="1707158"/>
            <a:ext cx="5009322" cy="4111016"/>
          </a:xfrm>
        </p:spPr>
        <p:txBody>
          <a:bodyPr>
            <a:normAutofit/>
          </a:bodyPr>
          <a:lstStyle/>
          <a:p>
            <a:pPr>
              <a:lnSpc>
                <a:spcPct val="110000"/>
              </a:lnSpc>
            </a:pPr>
            <a:r>
              <a:rPr lang="nb-NO" b="1" dirty="0"/>
              <a:t>Case:</a:t>
            </a:r>
          </a:p>
          <a:p>
            <a:pPr marL="0" indent="0">
              <a:buNone/>
            </a:pPr>
            <a:r>
              <a:rPr lang="nb-NO" i="1" dirty="0"/>
              <a:t>Sara er på hyttetur med en vennegjeng. Vennegjengen har ledd mye og det er veldig god stemning. </a:t>
            </a:r>
          </a:p>
          <a:p>
            <a:pPr marL="0" indent="0">
              <a:buNone/>
            </a:pPr>
            <a:endParaRPr lang="nb-NO" i="1" dirty="0"/>
          </a:p>
          <a:p>
            <a:pPr marL="0" indent="0">
              <a:buNone/>
            </a:pPr>
            <a:r>
              <a:rPr lang="nb-NO" i="1" dirty="0"/>
              <a:t>Plutselig sitter Sara igjen alene i sofaen med Kim, som Sara har vært tiltrukket av lenge. De andre har gått ut for å ta et </a:t>
            </a:r>
            <a:r>
              <a:rPr lang="nb-NO" i="1" dirty="0" err="1"/>
              <a:t>nattbad</a:t>
            </a:r>
            <a:r>
              <a:rPr lang="nb-NO" i="1" dirty="0"/>
              <a:t>. Sara prøver å kysse Kim på munnen og halsen, mens hun tar Kim forsiktig på innsiden av låret og oppover. </a:t>
            </a:r>
          </a:p>
          <a:p>
            <a:pPr marL="0" indent="0">
              <a:buNone/>
            </a:pPr>
            <a:endParaRPr lang="nb-NO" dirty="0"/>
          </a:p>
        </p:txBody>
      </p:sp>
      <p:sp>
        <p:nvSpPr>
          <p:cNvPr id="6" name="TekstSylinder 5"/>
          <p:cNvSpPr txBox="1"/>
          <p:nvPr/>
        </p:nvSpPr>
        <p:spPr>
          <a:xfrm>
            <a:off x="9788395" y="6060895"/>
            <a:ext cx="2823410" cy="292388"/>
          </a:xfrm>
          <a:prstGeom prst="rect">
            <a:avLst/>
          </a:prstGeom>
          <a:noFill/>
        </p:spPr>
        <p:txBody>
          <a:bodyPr wrap="square" rtlCol="0">
            <a:spAutoFit/>
          </a:bodyPr>
          <a:lstStyle/>
          <a:p>
            <a:pPr algn="l"/>
            <a:r>
              <a:rPr lang="nb-NO" sz="1300" dirty="0"/>
              <a:t>Kline i sofaen 1/2</a:t>
            </a:r>
          </a:p>
        </p:txBody>
      </p:sp>
      <p:pic>
        <p:nvPicPr>
          <p:cNvPr id="4" name="Bilde 3"/>
          <p:cNvPicPr>
            <a:picLocks noChangeAspect="1"/>
          </p:cNvPicPr>
          <p:nvPr/>
        </p:nvPicPr>
        <p:blipFill>
          <a:blip r:embed="rId3"/>
          <a:stretch>
            <a:fillRect/>
          </a:stretch>
        </p:blipFill>
        <p:spPr>
          <a:xfrm>
            <a:off x="461369" y="574777"/>
            <a:ext cx="1536325" cy="823031"/>
          </a:xfrm>
          <a:prstGeom prst="rect">
            <a:avLst/>
          </a:prstGeom>
        </p:spPr>
      </p:pic>
      <p:sp>
        <p:nvSpPr>
          <p:cNvPr id="7" name="TekstSylinder 6"/>
          <p:cNvSpPr txBox="1"/>
          <p:nvPr/>
        </p:nvSpPr>
        <p:spPr>
          <a:xfrm>
            <a:off x="1019175" y="871241"/>
            <a:ext cx="2364509" cy="369332"/>
          </a:xfrm>
          <a:prstGeom prst="rect">
            <a:avLst/>
          </a:prstGeom>
          <a:noFill/>
        </p:spPr>
        <p:txBody>
          <a:bodyPr wrap="square" rtlCol="0">
            <a:spAutoFit/>
          </a:bodyPr>
          <a:lstStyle/>
          <a:p>
            <a:pPr algn="l"/>
            <a:r>
              <a:rPr lang="nb-NO" dirty="0"/>
              <a:t>Osloskolen</a:t>
            </a:r>
          </a:p>
        </p:txBody>
      </p:sp>
    </p:spTree>
    <p:extLst>
      <p:ext uri="{BB962C8B-B14F-4D97-AF65-F5344CB8AC3E}">
        <p14:creationId xmlns:p14="http://schemas.microsoft.com/office/powerpoint/2010/main" val="740385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200" y="361406"/>
            <a:ext cx="9149563" cy="1785347"/>
          </a:xfrm>
        </p:spPr>
        <p:txBody>
          <a:bodyPr>
            <a:normAutofit/>
          </a:bodyPr>
          <a:lstStyle/>
          <a:p>
            <a:r>
              <a:rPr lang="nb-NO" sz="3200" b="1" dirty="0"/>
              <a:t>Kline i sofaen</a:t>
            </a:r>
            <a:br>
              <a:rPr lang="nb-NO" dirty="0"/>
            </a:br>
            <a:br>
              <a:rPr lang="nb-NO" dirty="0"/>
            </a:br>
            <a:r>
              <a:rPr lang="nb-NO" sz="2500" b="1" dirty="0">
                <a:solidFill>
                  <a:srgbClr val="000000"/>
                </a:solidFill>
              </a:rPr>
              <a:t>Refleksjonsspørsmål:</a:t>
            </a:r>
            <a:endParaRPr lang="nb-NO" sz="1800" b="1" dirty="0"/>
          </a:p>
        </p:txBody>
      </p:sp>
      <p:sp>
        <p:nvSpPr>
          <p:cNvPr id="3" name="Plassholder for innhold 2"/>
          <p:cNvSpPr>
            <a:spLocks noGrp="1"/>
          </p:cNvSpPr>
          <p:nvPr>
            <p:ph type="body" idx="1"/>
          </p:nvPr>
        </p:nvSpPr>
        <p:spPr>
          <a:xfrm>
            <a:off x="1015200" y="1571869"/>
            <a:ext cx="9149563" cy="4943231"/>
          </a:xfrm>
        </p:spPr>
        <p:txBody>
          <a:bodyPr/>
          <a:lstStyle/>
          <a:p>
            <a:pPr marL="0" indent="0">
              <a:buNone/>
            </a:pPr>
            <a:endParaRPr lang="nb-NO" b="1" dirty="0"/>
          </a:p>
          <a:p>
            <a:pPr lvl="0"/>
            <a:endParaRPr lang="nb-NO" dirty="0"/>
          </a:p>
          <a:p>
            <a:pPr marL="285750" lvl="0" indent="-285750">
              <a:buFont typeface="Arial" panose="020B0604020202020204" pitchFamily="34" charset="0"/>
              <a:buChar char="•"/>
            </a:pPr>
            <a:r>
              <a:rPr lang="nb-NO" sz="2800" dirty="0"/>
              <a:t>Hva kan Sara gjøre for å føle seg frem til/sjekke ut at Kim vil det samme som henne? </a:t>
            </a:r>
          </a:p>
          <a:p>
            <a:pPr lvl="0"/>
            <a:endParaRPr lang="nb-NO" sz="2800" dirty="0"/>
          </a:p>
          <a:p>
            <a:pPr marL="285750" lvl="0" indent="-285750">
              <a:buFont typeface="Arial" panose="020B0604020202020204" pitchFamily="34" charset="0"/>
              <a:buChar char="•"/>
            </a:pPr>
            <a:r>
              <a:rPr lang="nb-NO" sz="2800" dirty="0"/>
              <a:t>Hvordan kan Kim vise hva han vil/ikke vil? </a:t>
            </a:r>
          </a:p>
          <a:p>
            <a:pPr lvl="0"/>
            <a:r>
              <a:rPr lang="nb-NO" sz="2800" dirty="0"/>
              <a:t> </a:t>
            </a:r>
          </a:p>
          <a:p>
            <a:pPr marL="285750" indent="-285750">
              <a:buFont typeface="Arial" panose="020B0604020202020204" pitchFamily="34" charset="0"/>
              <a:buChar char="•"/>
            </a:pPr>
            <a:r>
              <a:rPr lang="nb-NO" sz="2800" dirty="0"/>
              <a:t>Har kjønnsroller betydning i denne situasjonen? Hva om det var Kim som forsøkte å kysse Sara?</a:t>
            </a:r>
          </a:p>
          <a:p>
            <a:pPr marL="285750" indent="-285750">
              <a:buFont typeface="Arial" panose="020B0604020202020204" pitchFamily="34" charset="0"/>
              <a:buChar char="•"/>
            </a:pPr>
            <a:endParaRPr lang="nb-NO" dirty="0"/>
          </a:p>
          <a:p>
            <a:endParaRPr lang="nb-NO" dirty="0"/>
          </a:p>
        </p:txBody>
      </p:sp>
      <p:sp>
        <p:nvSpPr>
          <p:cNvPr id="6" name="TekstSylinder 5"/>
          <p:cNvSpPr txBox="1"/>
          <p:nvPr/>
        </p:nvSpPr>
        <p:spPr>
          <a:xfrm>
            <a:off x="9788395" y="6060895"/>
            <a:ext cx="2823410" cy="292388"/>
          </a:xfrm>
          <a:prstGeom prst="rect">
            <a:avLst/>
          </a:prstGeom>
          <a:noFill/>
        </p:spPr>
        <p:txBody>
          <a:bodyPr wrap="square" rtlCol="0">
            <a:spAutoFit/>
          </a:bodyPr>
          <a:lstStyle/>
          <a:p>
            <a:pPr algn="l"/>
            <a:r>
              <a:rPr lang="nb-NO" sz="1300" dirty="0"/>
              <a:t>Kline i sofaen 2/2</a:t>
            </a:r>
          </a:p>
        </p:txBody>
      </p:sp>
    </p:spTree>
    <p:extLst>
      <p:ext uri="{BB962C8B-B14F-4D97-AF65-F5344CB8AC3E}">
        <p14:creationId xmlns:p14="http://schemas.microsoft.com/office/powerpoint/2010/main" val="4206860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b="1" dirty="0"/>
              <a:t>Seksualisert og diskriminerende språkbruk</a:t>
            </a:r>
            <a:endParaRPr lang="nb-NO" dirty="0"/>
          </a:p>
        </p:txBody>
      </p:sp>
      <p:sp>
        <p:nvSpPr>
          <p:cNvPr id="3" name="Plassholder for innhold 2"/>
          <p:cNvSpPr>
            <a:spLocks noGrp="1"/>
          </p:cNvSpPr>
          <p:nvPr>
            <p:ph type="subTitle" idx="1"/>
          </p:nvPr>
        </p:nvSpPr>
        <p:spPr>
          <a:xfrm>
            <a:off x="6748671" y="1560443"/>
            <a:ext cx="4214190" cy="3319670"/>
          </a:xfrm>
        </p:spPr>
        <p:txBody>
          <a:bodyPr>
            <a:normAutofit fontScale="92500"/>
          </a:bodyPr>
          <a:lstStyle/>
          <a:p>
            <a:pPr lvl="0"/>
            <a:r>
              <a:rPr lang="en-GB" sz="1900" b="1" dirty="0">
                <a:solidFill>
                  <a:srgbClr val="000000"/>
                </a:solidFill>
              </a:rPr>
              <a:t>Les </a:t>
            </a:r>
            <a:r>
              <a:rPr lang="en-GB" sz="1900" b="1" dirty="0" err="1">
                <a:solidFill>
                  <a:srgbClr val="000000"/>
                </a:solidFill>
              </a:rPr>
              <a:t>artikkel</a:t>
            </a:r>
            <a:r>
              <a:rPr lang="en-GB" sz="1900" b="1" dirty="0">
                <a:solidFill>
                  <a:srgbClr val="000000"/>
                </a:solidFill>
              </a:rPr>
              <a:t> </a:t>
            </a:r>
            <a:r>
              <a:rPr lang="en-GB" sz="2200" b="1" dirty="0">
                <a:solidFill>
                  <a:srgbClr val="000000"/>
                </a:solidFill>
              </a:rPr>
              <a:t>(</a:t>
            </a:r>
            <a:r>
              <a:rPr lang="en-GB" sz="2200" b="1" dirty="0" err="1">
                <a:solidFill>
                  <a:srgbClr val="000000"/>
                </a:solidFill>
              </a:rPr>
              <a:t>Aftenposten</a:t>
            </a:r>
            <a:r>
              <a:rPr lang="en-GB" sz="2200" b="1" dirty="0">
                <a:solidFill>
                  <a:srgbClr val="000000"/>
                </a:solidFill>
              </a:rPr>
              <a:t>): </a:t>
            </a:r>
            <a:endParaRPr lang="nb-NO" dirty="0"/>
          </a:p>
          <a:p>
            <a:pPr marL="0" indent="0">
              <a:buNone/>
            </a:pPr>
            <a:endParaRPr lang="nb-NO" dirty="0"/>
          </a:p>
          <a:p>
            <a:r>
              <a:rPr lang="nb-NO" i="1" u="sng" dirty="0">
                <a:hlinkClick r:id="rId3" action="ppaction://hlinkfile"/>
              </a:rPr>
              <a:t>«</a:t>
            </a:r>
            <a:r>
              <a:rPr lang="nb-NO" i="1" u="sng" dirty="0">
                <a:hlinkClick r:id="rId4"/>
              </a:rPr>
              <a:t>Billig» og «pulbar» – #</a:t>
            </a:r>
            <a:r>
              <a:rPr lang="nb-NO" i="1" u="sng" dirty="0" err="1">
                <a:hlinkClick r:id="rId4"/>
              </a:rPr>
              <a:t>metoo</a:t>
            </a:r>
            <a:r>
              <a:rPr lang="nb-NO" i="1" u="sng" dirty="0">
                <a:hlinkClick r:id="rId4"/>
              </a:rPr>
              <a:t> kom aldri til skolegården</a:t>
            </a:r>
            <a:r>
              <a:rPr lang="nb-NO" dirty="0"/>
              <a:t>, fra </a:t>
            </a:r>
            <a:r>
              <a:rPr lang="nb-NO" dirty="0" err="1"/>
              <a:t>Si;D</a:t>
            </a:r>
            <a:r>
              <a:rPr lang="nb-NO" dirty="0"/>
              <a:t> i Aftenposten 4. mars 2019.</a:t>
            </a:r>
          </a:p>
          <a:p>
            <a:endParaRPr lang="nb-NO" dirty="0"/>
          </a:p>
          <a:p>
            <a:endParaRPr lang="nb-NO" dirty="0"/>
          </a:p>
          <a:p>
            <a:pPr lvl="0"/>
            <a:r>
              <a:rPr lang="en-GB" sz="1900" b="1" dirty="0">
                <a:solidFill>
                  <a:srgbClr val="000000"/>
                </a:solidFill>
              </a:rPr>
              <a:t>Se </a:t>
            </a:r>
            <a:r>
              <a:rPr lang="en-GB" sz="1900" b="1" dirty="0" err="1">
                <a:solidFill>
                  <a:srgbClr val="000000"/>
                </a:solidFill>
              </a:rPr>
              <a:t>filmsnutt</a:t>
            </a:r>
            <a:r>
              <a:rPr lang="en-GB" sz="1900" b="1" dirty="0">
                <a:solidFill>
                  <a:srgbClr val="000000"/>
                </a:solidFill>
              </a:rPr>
              <a:t> (</a:t>
            </a:r>
            <a:r>
              <a:rPr lang="en-GB" sz="1900" b="1" dirty="0" err="1">
                <a:solidFill>
                  <a:srgbClr val="000000"/>
                </a:solidFill>
              </a:rPr>
              <a:t>Norsk</a:t>
            </a:r>
            <a:r>
              <a:rPr lang="en-GB" sz="1900" b="1" dirty="0">
                <a:solidFill>
                  <a:srgbClr val="000000"/>
                </a:solidFill>
              </a:rPr>
              <a:t> </a:t>
            </a:r>
            <a:r>
              <a:rPr lang="en-GB" sz="1900" b="1" dirty="0" err="1">
                <a:solidFill>
                  <a:srgbClr val="000000"/>
                </a:solidFill>
              </a:rPr>
              <a:t>Folkehjelp</a:t>
            </a:r>
            <a:r>
              <a:rPr lang="en-GB" sz="1900" b="1" dirty="0">
                <a:solidFill>
                  <a:srgbClr val="000000"/>
                </a:solidFill>
              </a:rPr>
              <a:t>): </a:t>
            </a:r>
          </a:p>
          <a:p>
            <a:pPr marL="0" indent="0">
              <a:buNone/>
            </a:pPr>
            <a:endParaRPr lang="nb-NO" dirty="0"/>
          </a:p>
          <a:p>
            <a:r>
              <a:rPr lang="nb-NO" dirty="0">
                <a:hlinkClick r:id="rId5"/>
              </a:rPr>
              <a:t>https://www.youtube.com/watch?v=CzEEUVZ4ALs</a:t>
            </a:r>
            <a:r>
              <a:rPr lang="nb-NO" dirty="0"/>
              <a:t> , fra Norsk Folkehjelp</a:t>
            </a:r>
          </a:p>
        </p:txBody>
      </p:sp>
      <p:sp>
        <p:nvSpPr>
          <p:cNvPr id="6" name="TekstSylinder 5"/>
          <p:cNvSpPr txBox="1"/>
          <p:nvPr/>
        </p:nvSpPr>
        <p:spPr>
          <a:xfrm>
            <a:off x="9297877" y="6092825"/>
            <a:ext cx="2823410" cy="492443"/>
          </a:xfrm>
          <a:prstGeom prst="rect">
            <a:avLst/>
          </a:prstGeom>
          <a:noFill/>
        </p:spPr>
        <p:txBody>
          <a:bodyPr wrap="square" rtlCol="0">
            <a:spAutoFit/>
          </a:bodyPr>
          <a:lstStyle/>
          <a:p>
            <a:pPr algn="l"/>
            <a:r>
              <a:rPr lang="nb-NO" sz="1300" dirty="0"/>
              <a:t>Seksualisert og diskriminerende språkbruk 1/3</a:t>
            </a:r>
          </a:p>
        </p:txBody>
      </p:sp>
      <p:pic>
        <p:nvPicPr>
          <p:cNvPr id="4" name="Bilde 3"/>
          <p:cNvPicPr>
            <a:picLocks noChangeAspect="1"/>
          </p:cNvPicPr>
          <p:nvPr/>
        </p:nvPicPr>
        <p:blipFill>
          <a:blip r:embed="rId6"/>
          <a:stretch>
            <a:fillRect/>
          </a:stretch>
        </p:blipFill>
        <p:spPr>
          <a:xfrm>
            <a:off x="585356" y="574777"/>
            <a:ext cx="1536325" cy="823031"/>
          </a:xfrm>
          <a:prstGeom prst="rect">
            <a:avLst/>
          </a:prstGeom>
        </p:spPr>
      </p:pic>
      <p:sp>
        <p:nvSpPr>
          <p:cNvPr id="7" name="TekstSylinder 6"/>
          <p:cNvSpPr txBox="1"/>
          <p:nvPr/>
        </p:nvSpPr>
        <p:spPr>
          <a:xfrm>
            <a:off x="1019175" y="871241"/>
            <a:ext cx="2364509" cy="369332"/>
          </a:xfrm>
          <a:prstGeom prst="rect">
            <a:avLst/>
          </a:prstGeom>
          <a:noFill/>
        </p:spPr>
        <p:txBody>
          <a:bodyPr wrap="square" rtlCol="0">
            <a:spAutoFit/>
          </a:bodyPr>
          <a:lstStyle/>
          <a:p>
            <a:pPr algn="l"/>
            <a:r>
              <a:rPr lang="nb-NO" dirty="0"/>
              <a:t>Osloskolen</a:t>
            </a:r>
          </a:p>
        </p:txBody>
      </p:sp>
    </p:spTree>
    <p:extLst>
      <p:ext uri="{BB962C8B-B14F-4D97-AF65-F5344CB8AC3E}">
        <p14:creationId xmlns:p14="http://schemas.microsoft.com/office/powerpoint/2010/main" val="4236036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200" y="971560"/>
            <a:ext cx="9748878" cy="1450628"/>
          </a:xfrm>
        </p:spPr>
        <p:txBody>
          <a:bodyPr>
            <a:normAutofit fontScale="90000"/>
          </a:bodyPr>
          <a:lstStyle/>
          <a:p>
            <a:r>
              <a:rPr lang="nb-NO" b="1" dirty="0"/>
              <a:t>Seksualisert og diskriminerende språkbruk</a:t>
            </a:r>
            <a:br>
              <a:rPr lang="nb-NO" dirty="0"/>
            </a:br>
            <a:br>
              <a:rPr lang="nb-NO" dirty="0"/>
            </a:br>
            <a:r>
              <a:rPr lang="nb-NO" sz="3100" b="1" dirty="0">
                <a:solidFill>
                  <a:srgbClr val="000000"/>
                </a:solidFill>
                <a:ea typeface="+mn-ea"/>
                <a:cs typeface="+mn-cs"/>
              </a:rPr>
              <a:t>Refleksjonsspørsmål:</a:t>
            </a:r>
          </a:p>
        </p:txBody>
      </p:sp>
      <p:sp>
        <p:nvSpPr>
          <p:cNvPr id="3" name="Plassholder for innhold 2"/>
          <p:cNvSpPr>
            <a:spLocks noGrp="1"/>
          </p:cNvSpPr>
          <p:nvPr>
            <p:ph type="body" idx="1"/>
          </p:nvPr>
        </p:nvSpPr>
        <p:spPr>
          <a:xfrm>
            <a:off x="1015200" y="2493061"/>
            <a:ext cx="9149563" cy="3040025"/>
          </a:xfrm>
        </p:spPr>
        <p:txBody>
          <a:bodyPr/>
          <a:lstStyle/>
          <a:p>
            <a:pPr lvl="0" algn="ctr"/>
            <a:endParaRPr lang="nb-NO" dirty="0"/>
          </a:p>
          <a:p>
            <a:pPr marL="285750" lvl="0" indent="-285750">
              <a:buFont typeface="Arial" panose="020B0604020202020204" pitchFamily="34" charset="0"/>
              <a:buChar char="•"/>
            </a:pPr>
            <a:r>
              <a:rPr lang="nb-NO" dirty="0"/>
              <a:t>Hvordan er det på vår skole? Hvilke skjellsord brukes her? </a:t>
            </a:r>
          </a:p>
          <a:p>
            <a:pPr lvl="0"/>
            <a:endParaRPr lang="nb-NO" dirty="0"/>
          </a:p>
          <a:p>
            <a:pPr marL="285750" indent="-285750">
              <a:buFont typeface="Arial" panose="020B0604020202020204" pitchFamily="34" charset="0"/>
              <a:buChar char="•"/>
            </a:pPr>
            <a:r>
              <a:rPr lang="nb-NO" dirty="0"/>
              <a:t>Hvilke begreper bruker vi om og til hverandre som er seksuelt trakasserende og/eller diskriminerende? (uttrykk som refererer til andres seksualitet, måter å være gutt og jente på, etnisk bakgrunn, utseende eller hudfarge)? </a:t>
            </a:r>
          </a:p>
          <a:p>
            <a:pPr marL="285750" indent="-285750">
              <a:buFont typeface="Arial" panose="020B0604020202020204" pitchFamily="34" charset="0"/>
              <a:buChar char="•"/>
            </a:pPr>
            <a:endParaRPr lang="nb-NO" dirty="0"/>
          </a:p>
          <a:p>
            <a:r>
              <a:rPr lang="nb-NO" dirty="0"/>
              <a:t>     Skriv ned ordene på </a:t>
            </a:r>
            <a:r>
              <a:rPr lang="nb-NO" dirty="0" err="1"/>
              <a:t>post-it</a:t>
            </a:r>
            <a:r>
              <a:rPr lang="nb-NO" dirty="0"/>
              <a:t> lapper.</a:t>
            </a:r>
          </a:p>
          <a:p>
            <a:endParaRPr lang="nb-NO" dirty="0"/>
          </a:p>
        </p:txBody>
      </p:sp>
      <p:sp>
        <p:nvSpPr>
          <p:cNvPr id="6" name="TekstSylinder 5"/>
          <p:cNvSpPr txBox="1"/>
          <p:nvPr/>
        </p:nvSpPr>
        <p:spPr>
          <a:xfrm>
            <a:off x="9297877" y="6057720"/>
            <a:ext cx="2823410" cy="492443"/>
          </a:xfrm>
          <a:prstGeom prst="rect">
            <a:avLst/>
          </a:prstGeom>
          <a:noFill/>
        </p:spPr>
        <p:txBody>
          <a:bodyPr wrap="square" rtlCol="0">
            <a:spAutoFit/>
          </a:bodyPr>
          <a:lstStyle/>
          <a:p>
            <a:r>
              <a:rPr lang="nb-NO" sz="1300" dirty="0"/>
              <a:t>Seksualisert og diskriminerende språkbruk 2/3</a:t>
            </a:r>
          </a:p>
        </p:txBody>
      </p:sp>
    </p:spTree>
    <p:extLst>
      <p:ext uri="{BB962C8B-B14F-4D97-AF65-F5344CB8AC3E}">
        <p14:creationId xmlns:p14="http://schemas.microsoft.com/office/powerpoint/2010/main" val="2944743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198" y="1070251"/>
            <a:ext cx="9149563" cy="1444349"/>
          </a:xfrm>
        </p:spPr>
        <p:txBody>
          <a:bodyPr>
            <a:normAutofit fontScale="90000"/>
          </a:bodyPr>
          <a:lstStyle/>
          <a:p>
            <a:r>
              <a:rPr lang="nb-NO" b="1" dirty="0">
                <a:solidFill>
                  <a:srgbClr val="000000"/>
                </a:solidFill>
              </a:rPr>
              <a:t>Seksualisert og diskriminerende språkbruk</a:t>
            </a:r>
            <a:br>
              <a:rPr lang="nb-NO" dirty="0"/>
            </a:br>
            <a:br>
              <a:rPr lang="nb-NO" dirty="0"/>
            </a:br>
            <a:r>
              <a:rPr lang="no" sz="3100" b="1" dirty="0">
                <a:solidFill>
                  <a:srgbClr val="000000"/>
                </a:solidFill>
                <a:sym typeface="Open Sans"/>
              </a:rPr>
              <a:t>Refleksjonsspørsmål:</a:t>
            </a:r>
            <a:endParaRPr lang="nb-NO" sz="3100" dirty="0"/>
          </a:p>
        </p:txBody>
      </p:sp>
      <p:sp>
        <p:nvSpPr>
          <p:cNvPr id="3" name="Plassholder for innhold 2"/>
          <p:cNvSpPr>
            <a:spLocks noGrp="1"/>
          </p:cNvSpPr>
          <p:nvPr>
            <p:ph type="body" idx="1"/>
          </p:nvPr>
        </p:nvSpPr>
        <p:spPr>
          <a:xfrm>
            <a:off x="1015197" y="2645295"/>
            <a:ext cx="9149563" cy="3908043"/>
          </a:xfrm>
        </p:spPr>
        <p:txBody>
          <a:bodyPr/>
          <a:lstStyle/>
          <a:p>
            <a:pPr lvl="0"/>
            <a:endParaRPr lang="nb-NO" dirty="0"/>
          </a:p>
          <a:p>
            <a:pPr marL="285750" lvl="0" indent="-285750">
              <a:buFont typeface="Arial" panose="020B0604020202020204" pitchFamily="34" charset="0"/>
              <a:buChar char="•"/>
            </a:pPr>
            <a:r>
              <a:rPr lang="nb-NO" sz="2000" dirty="0"/>
              <a:t>Hvilke holdninger ligger bak begrepene/skjellsordene?</a:t>
            </a:r>
          </a:p>
          <a:p>
            <a:pPr lvl="0"/>
            <a:endParaRPr lang="nb-NO" sz="2000" dirty="0"/>
          </a:p>
          <a:p>
            <a:pPr marL="285750" lvl="0" indent="-285750">
              <a:buFont typeface="Arial" panose="020B0604020202020204" pitchFamily="34" charset="0"/>
              <a:buChar char="•"/>
            </a:pPr>
            <a:r>
              <a:rPr lang="nb-NO" sz="2000" dirty="0"/>
              <a:t>Hvordan risikerer vi at ordene treffer/virker på oss/enkelte av oss?</a:t>
            </a:r>
          </a:p>
          <a:p>
            <a:pPr lvl="0"/>
            <a:endParaRPr lang="nb-NO" sz="2000" dirty="0"/>
          </a:p>
          <a:p>
            <a:pPr marL="285750" lvl="0" indent="-285750">
              <a:buFont typeface="Arial" panose="020B0604020202020204" pitchFamily="34" charset="0"/>
              <a:buChar char="•"/>
            </a:pPr>
            <a:r>
              <a:rPr lang="nb-NO" sz="2000" dirty="0"/>
              <a:t>Hva er det som avgjør om ordene vi bruker er ok eller ikke?</a:t>
            </a:r>
          </a:p>
          <a:p>
            <a:pPr lvl="0"/>
            <a:endParaRPr lang="nb-NO" sz="2000" dirty="0"/>
          </a:p>
          <a:p>
            <a:pPr marL="285750" lvl="0" indent="-285750">
              <a:buFont typeface="Arial" panose="020B0604020202020204" pitchFamily="34" charset="0"/>
              <a:buChar char="•"/>
            </a:pPr>
            <a:r>
              <a:rPr lang="nb-NO" sz="2000" dirty="0"/>
              <a:t>Hva tenker dere vi bør gjøre på vår skole for å forebygge språkbruk som kan såre oss/enkelte av oss? Hva mener dere vi voksne bør ta ekstra ansvar for? Hva kan dere som elever ta ekstra ansvar for?</a:t>
            </a:r>
          </a:p>
          <a:p>
            <a:pPr marL="0" indent="0">
              <a:buNone/>
            </a:pPr>
            <a:endParaRPr lang="nb-NO" dirty="0"/>
          </a:p>
        </p:txBody>
      </p:sp>
      <p:sp>
        <p:nvSpPr>
          <p:cNvPr id="6" name="TekstSylinder 5"/>
          <p:cNvSpPr txBox="1"/>
          <p:nvPr/>
        </p:nvSpPr>
        <p:spPr>
          <a:xfrm>
            <a:off x="9272580" y="6060895"/>
            <a:ext cx="2823410" cy="492443"/>
          </a:xfrm>
          <a:prstGeom prst="rect">
            <a:avLst/>
          </a:prstGeom>
          <a:noFill/>
        </p:spPr>
        <p:txBody>
          <a:bodyPr wrap="square" rtlCol="0">
            <a:spAutoFit/>
          </a:bodyPr>
          <a:lstStyle/>
          <a:p>
            <a:r>
              <a:rPr lang="nb-NO" sz="1300" dirty="0"/>
              <a:t>Seksualisert og diskriminerende språkbruk 3/3</a:t>
            </a:r>
          </a:p>
        </p:txBody>
      </p:sp>
    </p:spTree>
    <p:extLst>
      <p:ext uri="{BB962C8B-B14F-4D97-AF65-F5344CB8AC3E}">
        <p14:creationId xmlns:p14="http://schemas.microsoft.com/office/powerpoint/2010/main" val="131419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b="1" dirty="0"/>
              <a:t>Nakenbilder</a:t>
            </a:r>
          </a:p>
        </p:txBody>
      </p:sp>
      <p:sp>
        <p:nvSpPr>
          <p:cNvPr id="3" name="Plassholder for innhold 2"/>
          <p:cNvSpPr>
            <a:spLocks noGrp="1"/>
          </p:cNvSpPr>
          <p:nvPr>
            <p:ph type="subTitle" idx="1"/>
          </p:nvPr>
        </p:nvSpPr>
        <p:spPr>
          <a:xfrm>
            <a:off x="6460573" y="1152781"/>
            <a:ext cx="5426627" cy="4254106"/>
          </a:xfrm>
        </p:spPr>
        <p:txBody>
          <a:bodyPr>
            <a:normAutofit/>
          </a:bodyPr>
          <a:lstStyle/>
          <a:p>
            <a:r>
              <a:rPr lang="nb-NO" b="1" dirty="0"/>
              <a:t>Case:</a:t>
            </a:r>
          </a:p>
          <a:p>
            <a:r>
              <a:rPr lang="nb-NO" i="1" dirty="0"/>
              <a:t>En vennegjeng er samlet for å se på film sammen. En i vennegjengen har en flørt gående og mottar et nakenbilde av den andre på </a:t>
            </a:r>
            <a:r>
              <a:rPr lang="nb-NO" i="1" dirty="0" err="1"/>
              <a:t>snap</a:t>
            </a:r>
            <a:r>
              <a:rPr lang="nb-NO" i="1" dirty="0"/>
              <a:t>,  tar et skjermbilde og viser det til de andre. En i gjengen sier at vennen burde dele bildet med de andre…</a:t>
            </a:r>
          </a:p>
          <a:p>
            <a:endParaRPr lang="nb-NO" b="1" dirty="0"/>
          </a:p>
          <a:p>
            <a:pPr marL="0" indent="0">
              <a:buNone/>
            </a:pPr>
            <a:r>
              <a:rPr lang="nb-NO" b="1" dirty="0"/>
              <a:t>Diskutér:</a:t>
            </a:r>
          </a:p>
          <a:p>
            <a:pPr marL="285750" lvl="0" indent="-285750">
              <a:buFont typeface="Arial" panose="020B0604020202020204" pitchFamily="34" charset="0"/>
              <a:buChar char="•"/>
            </a:pPr>
            <a:r>
              <a:rPr lang="nb-NO" dirty="0"/>
              <a:t>Hva tenker dere kan skje videre i handlingen?</a:t>
            </a:r>
          </a:p>
          <a:p>
            <a:pPr marL="0" indent="0">
              <a:buNone/>
            </a:pPr>
            <a:endParaRPr lang="nb-NO" b="1" dirty="0"/>
          </a:p>
          <a:p>
            <a:pPr marL="0" indent="0">
              <a:buNone/>
            </a:pPr>
            <a:endParaRPr lang="nb-NO" dirty="0"/>
          </a:p>
        </p:txBody>
      </p:sp>
      <p:sp>
        <p:nvSpPr>
          <p:cNvPr id="6" name="TekstSylinder 5"/>
          <p:cNvSpPr txBox="1"/>
          <p:nvPr/>
        </p:nvSpPr>
        <p:spPr>
          <a:xfrm>
            <a:off x="10487135" y="6104027"/>
            <a:ext cx="2823410" cy="292388"/>
          </a:xfrm>
          <a:prstGeom prst="rect">
            <a:avLst/>
          </a:prstGeom>
          <a:noFill/>
        </p:spPr>
        <p:txBody>
          <a:bodyPr wrap="square" rtlCol="0">
            <a:spAutoFit/>
          </a:bodyPr>
          <a:lstStyle/>
          <a:p>
            <a:pPr algn="l"/>
            <a:r>
              <a:rPr lang="nb-NO" sz="1300" dirty="0" err="1"/>
              <a:t>Nudes</a:t>
            </a:r>
            <a:r>
              <a:rPr lang="nb-NO" sz="1300" dirty="0"/>
              <a:t> 1/3</a:t>
            </a:r>
          </a:p>
        </p:txBody>
      </p:sp>
      <p:pic>
        <p:nvPicPr>
          <p:cNvPr id="4" name="Bilde 3"/>
          <p:cNvPicPr>
            <a:picLocks noChangeAspect="1"/>
          </p:cNvPicPr>
          <p:nvPr/>
        </p:nvPicPr>
        <p:blipFill>
          <a:blip r:embed="rId3"/>
          <a:stretch>
            <a:fillRect/>
          </a:stretch>
        </p:blipFill>
        <p:spPr>
          <a:xfrm>
            <a:off x="715411" y="741265"/>
            <a:ext cx="1536325" cy="823031"/>
          </a:xfrm>
          <a:prstGeom prst="rect">
            <a:avLst/>
          </a:prstGeom>
        </p:spPr>
      </p:pic>
      <p:sp>
        <p:nvSpPr>
          <p:cNvPr id="7" name="TekstSylinder 6"/>
          <p:cNvSpPr txBox="1"/>
          <p:nvPr/>
        </p:nvSpPr>
        <p:spPr>
          <a:xfrm>
            <a:off x="1019175" y="871241"/>
            <a:ext cx="2364509" cy="369332"/>
          </a:xfrm>
          <a:prstGeom prst="rect">
            <a:avLst/>
          </a:prstGeom>
          <a:noFill/>
        </p:spPr>
        <p:txBody>
          <a:bodyPr wrap="square" rtlCol="0">
            <a:spAutoFit/>
          </a:bodyPr>
          <a:lstStyle/>
          <a:p>
            <a:pPr algn="l"/>
            <a:r>
              <a:rPr lang="nb-NO" dirty="0"/>
              <a:t>Osloskolen</a:t>
            </a:r>
          </a:p>
        </p:txBody>
      </p:sp>
    </p:spTree>
    <p:extLst>
      <p:ext uri="{BB962C8B-B14F-4D97-AF65-F5344CB8AC3E}">
        <p14:creationId xmlns:p14="http://schemas.microsoft.com/office/powerpoint/2010/main" val="3121246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200" y="1886206"/>
            <a:ext cx="9149563" cy="1785347"/>
          </a:xfrm>
        </p:spPr>
        <p:txBody>
          <a:bodyPr>
            <a:normAutofit fontScale="90000"/>
          </a:bodyPr>
          <a:lstStyle/>
          <a:p>
            <a:r>
              <a:rPr lang="nb-NO" sz="3200" b="1" dirty="0"/>
              <a:t>Nakenbilder</a:t>
            </a:r>
            <a:br>
              <a:rPr lang="nb-NO" b="1" dirty="0"/>
            </a:br>
            <a:br>
              <a:rPr lang="nb-NO" b="1" dirty="0"/>
            </a:br>
            <a:r>
              <a:rPr lang="nb-NO" sz="2800" b="1" dirty="0"/>
              <a:t>Hva sier lovverket om deling </a:t>
            </a:r>
            <a:br>
              <a:rPr lang="nb-NO" sz="2800" b="1" dirty="0"/>
            </a:br>
            <a:r>
              <a:rPr lang="nb-NO" sz="2800" b="1" dirty="0"/>
              <a:t>av nakenbilder? </a:t>
            </a:r>
            <a:endParaRPr lang="nb-NO" sz="2800" dirty="0"/>
          </a:p>
        </p:txBody>
      </p:sp>
      <p:sp>
        <p:nvSpPr>
          <p:cNvPr id="3" name="Plassholder for innhold 2"/>
          <p:cNvSpPr>
            <a:spLocks noGrp="1"/>
          </p:cNvSpPr>
          <p:nvPr>
            <p:ph type="body" idx="1"/>
          </p:nvPr>
        </p:nvSpPr>
        <p:spPr>
          <a:xfrm>
            <a:off x="1015200" y="4017621"/>
            <a:ext cx="9149563" cy="3040025"/>
          </a:xfrm>
        </p:spPr>
        <p:txBody>
          <a:bodyPr/>
          <a:lstStyle/>
          <a:p>
            <a:endParaRPr lang="nb-NO" dirty="0"/>
          </a:p>
          <a:p>
            <a:endParaRPr lang="nb-NO" dirty="0"/>
          </a:p>
          <a:p>
            <a:r>
              <a:rPr lang="nb-NO" u="sng" dirty="0">
                <a:hlinkClick r:id="rId3"/>
              </a:rPr>
              <a:t>https://www.ung.no/Ikkegreit/4272_</a:t>
            </a:r>
          </a:p>
          <a:p>
            <a:r>
              <a:rPr lang="nb-NO" u="sng" dirty="0">
                <a:hlinkClick r:id="rId3"/>
              </a:rPr>
              <a:t>Er_det_straffbart_%C3%A5_sende_nudes.html</a:t>
            </a:r>
            <a:r>
              <a:rPr lang="nb-NO" dirty="0">
                <a:hlinkClick r:id="rId3"/>
              </a:rPr>
              <a:t> </a:t>
            </a:r>
            <a:endParaRPr lang="nb-NO" dirty="0"/>
          </a:p>
          <a:p>
            <a:endParaRPr lang="nb-NO" dirty="0"/>
          </a:p>
        </p:txBody>
      </p:sp>
      <p:sp>
        <p:nvSpPr>
          <p:cNvPr id="4" name="TekstSylinder 3"/>
          <p:cNvSpPr txBox="1"/>
          <p:nvPr/>
        </p:nvSpPr>
        <p:spPr>
          <a:xfrm>
            <a:off x="10487135" y="6104027"/>
            <a:ext cx="2823410" cy="292388"/>
          </a:xfrm>
          <a:prstGeom prst="rect">
            <a:avLst/>
          </a:prstGeom>
          <a:noFill/>
        </p:spPr>
        <p:txBody>
          <a:bodyPr wrap="square" rtlCol="0">
            <a:spAutoFit/>
          </a:bodyPr>
          <a:lstStyle/>
          <a:p>
            <a:pPr algn="l"/>
            <a:r>
              <a:rPr lang="nb-NO" sz="1300" dirty="0" err="1"/>
              <a:t>Nudes</a:t>
            </a:r>
            <a:r>
              <a:rPr lang="nb-NO" sz="1300" dirty="0"/>
              <a:t> 2/3</a:t>
            </a:r>
          </a:p>
        </p:txBody>
      </p:sp>
      <p:pic>
        <p:nvPicPr>
          <p:cNvPr id="5" name="Bilde 5" descr="Et bilde som inneholder gress, utendørs, sitter&#10;&#10;Beskrivelse som er generert med høy visshet">
            <a:extLst>
              <a:ext uri="{FF2B5EF4-FFF2-40B4-BE49-F238E27FC236}">
                <a16:creationId xmlns:a16="http://schemas.microsoft.com/office/drawing/2014/main" id="{CA378B09-6359-4B0E-B7E8-70561988C70A}"/>
              </a:ext>
            </a:extLst>
          </p:cNvPr>
          <p:cNvPicPr>
            <a:picLocks noChangeAspect="1"/>
          </p:cNvPicPr>
          <p:nvPr/>
        </p:nvPicPr>
        <p:blipFill>
          <a:blip r:embed="rId4"/>
          <a:stretch>
            <a:fillRect/>
          </a:stretch>
        </p:blipFill>
        <p:spPr>
          <a:xfrm>
            <a:off x="6235908" y="1638345"/>
            <a:ext cx="5503888" cy="3693736"/>
          </a:xfrm>
          <a:prstGeom prst="rect">
            <a:avLst/>
          </a:prstGeom>
        </p:spPr>
      </p:pic>
    </p:spTree>
    <p:extLst>
      <p:ext uri="{BB962C8B-B14F-4D97-AF65-F5344CB8AC3E}">
        <p14:creationId xmlns:p14="http://schemas.microsoft.com/office/powerpoint/2010/main" val="3643721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198" y="155865"/>
            <a:ext cx="9149563" cy="1653480"/>
          </a:xfrm>
        </p:spPr>
        <p:txBody>
          <a:bodyPr>
            <a:normAutofit/>
          </a:bodyPr>
          <a:lstStyle/>
          <a:p>
            <a:r>
              <a:rPr lang="nb-NO" sz="2400" b="1" dirty="0"/>
              <a:t>Nakenbilder</a:t>
            </a:r>
            <a:br>
              <a:rPr lang="nb-NO" sz="2400" b="1" dirty="0"/>
            </a:br>
            <a:br>
              <a:rPr lang="nb-NO" sz="2400" b="1" dirty="0"/>
            </a:br>
            <a:r>
              <a:rPr lang="nb-NO" sz="2400" b="1" dirty="0"/>
              <a:t>Spørsmål om deling av nakenbilder: </a:t>
            </a:r>
            <a:br>
              <a:rPr lang="nb-NO" b="1" dirty="0"/>
            </a:br>
            <a:endParaRPr lang="nb-NO" dirty="0"/>
          </a:p>
        </p:txBody>
      </p:sp>
      <p:sp>
        <p:nvSpPr>
          <p:cNvPr id="3" name="Plassholder for innhold 2"/>
          <p:cNvSpPr>
            <a:spLocks noGrp="1"/>
          </p:cNvSpPr>
          <p:nvPr>
            <p:ph type="body" idx="1"/>
          </p:nvPr>
        </p:nvSpPr>
        <p:spPr>
          <a:xfrm>
            <a:off x="1015199" y="1264596"/>
            <a:ext cx="9471936" cy="5593404"/>
          </a:xfrm>
        </p:spPr>
        <p:txBody>
          <a:bodyPr/>
          <a:lstStyle/>
          <a:p>
            <a:pPr lvl="0"/>
            <a:endParaRPr lang="nb-NO" sz="1800" dirty="0"/>
          </a:p>
          <a:p>
            <a:pPr marL="285750" lvl="0" indent="-285750">
              <a:buFont typeface="Arial" panose="020B0604020202020204" pitchFamily="34" charset="0"/>
              <a:buChar char="•"/>
            </a:pPr>
            <a:r>
              <a:rPr lang="nb-NO" dirty="0"/>
              <a:t>Undersøkelser fra 2018 viser at 13 % av barn og unge i alderen 13-18 år har sendt nakenbilder av seg selv i løpet av det siste året</a:t>
            </a:r>
            <a:r>
              <a:rPr lang="nb-NO" baseline="30000" dirty="0"/>
              <a:t>(1)</a:t>
            </a:r>
            <a:r>
              <a:rPr lang="nb-NO" dirty="0"/>
              <a:t>, og 3 av 10 unge i alderen 18-20 år har delt nakenbilder av seg selv</a:t>
            </a:r>
            <a:r>
              <a:rPr lang="nb-NO" baseline="30000" dirty="0"/>
              <a:t>(2)</a:t>
            </a:r>
            <a:r>
              <a:rPr lang="nb-NO" dirty="0"/>
              <a:t>. Hva kan være grunn til at så mange ungdommer velger å dele nakenbilder av seg selv? Er det både fine og problematiske sider ved det?</a:t>
            </a:r>
          </a:p>
          <a:p>
            <a:pPr marL="285750" lvl="0" indent="-285750">
              <a:buFont typeface="Arial" panose="020B0604020202020204" pitchFamily="34" charset="0"/>
              <a:buChar char="•"/>
            </a:pPr>
            <a:endParaRPr lang="nb-NO" dirty="0"/>
          </a:p>
          <a:p>
            <a:pPr marL="285750" lvl="0" indent="-285750">
              <a:buFont typeface="Arial" panose="020B0604020202020204" pitchFamily="34" charset="0"/>
              <a:buChar char="•"/>
            </a:pPr>
            <a:r>
              <a:rPr lang="nb-NO" dirty="0"/>
              <a:t>Hva sier lovverket om å oppbevare nakenbilder du har fått tilsendt? Har det noe å si om personen er under 18 år? (Seksualisert innhold av barn)</a:t>
            </a:r>
          </a:p>
          <a:p>
            <a:pPr marL="285750" lvl="0" indent="-285750">
              <a:buFont typeface="Arial" panose="020B0604020202020204" pitchFamily="34" charset="0"/>
              <a:buChar char="•"/>
            </a:pPr>
            <a:endParaRPr lang="nb-NO" dirty="0"/>
          </a:p>
          <a:p>
            <a:pPr marL="285750" lvl="0" indent="-285750">
              <a:buFont typeface="Arial" panose="020B0604020202020204" pitchFamily="34" charset="0"/>
              <a:buChar char="•"/>
            </a:pPr>
            <a:r>
              <a:rPr lang="nb-NO" dirty="0"/>
              <a:t>Hva sier lovverket om å vise/videresende et nakenbilde til andre?  </a:t>
            </a:r>
          </a:p>
          <a:p>
            <a:pPr marL="285750" lvl="0" indent="-285750">
              <a:buFont typeface="Arial" panose="020B0604020202020204" pitchFamily="34" charset="0"/>
              <a:buChar char="•"/>
            </a:pPr>
            <a:endParaRPr lang="nb-NO" dirty="0"/>
          </a:p>
          <a:p>
            <a:pPr marL="285750" lvl="0" indent="-285750">
              <a:buFont typeface="Arial" panose="020B0604020202020204" pitchFamily="34" charset="0"/>
              <a:buChar char="•"/>
            </a:pPr>
            <a:r>
              <a:rPr lang="nb-NO" dirty="0"/>
              <a:t>Hvordan kan det føles å få et nakenbilde tilsendt? Hva hvis du ikke ønsker å motta  bildet? Hva hvis du ønsker å motta  bildet?</a:t>
            </a:r>
          </a:p>
          <a:p>
            <a:pPr lvl="0"/>
            <a:endParaRPr lang="nb-NO" dirty="0"/>
          </a:p>
          <a:p>
            <a:pPr marL="285750" lvl="0" indent="-285750">
              <a:buFont typeface="Arial" panose="020B0604020202020204" pitchFamily="34" charset="0"/>
              <a:buChar char="•"/>
            </a:pPr>
            <a:r>
              <a:rPr lang="nb-NO" dirty="0"/>
              <a:t>Medietilsynets undersøkelse viser at jenter som får bilder eller videoer delt opplever større negative reaksjoner enn gutter. Hvorfor er det sånn?</a:t>
            </a:r>
          </a:p>
          <a:p>
            <a:pPr lvl="1"/>
            <a:r>
              <a:rPr lang="nb-NO" sz="1000" dirty="0"/>
              <a:t>(1) Medietilsynet: </a:t>
            </a:r>
            <a:r>
              <a:rPr lang="nb-NO" sz="1000" u="sng" dirty="0">
                <a:hlinkClick r:id="rId3"/>
              </a:rPr>
              <a:t>Barn og </a:t>
            </a:r>
            <a:r>
              <a:rPr lang="nb-NO" sz="1000" u="sng" dirty="0" err="1">
                <a:hlinkClick r:id="rId3"/>
              </a:rPr>
              <a:t>medierundersøkelsen</a:t>
            </a:r>
            <a:r>
              <a:rPr lang="nb-NO" sz="1000" u="sng" dirty="0">
                <a:hlinkClick r:id="rId3"/>
              </a:rPr>
              <a:t> 2018 - 9 – 18-åringer om medievaner og opplevelser</a:t>
            </a:r>
            <a:r>
              <a:rPr lang="nb-NO" sz="1000" dirty="0"/>
              <a:t> </a:t>
            </a:r>
          </a:p>
          <a:p>
            <a:pPr lvl="1"/>
            <a:r>
              <a:rPr lang="nb-NO" sz="1000" dirty="0"/>
              <a:t>(2) UNICEF Norge/Telenor: </a:t>
            </a:r>
            <a:r>
              <a:rPr lang="nb-NO" sz="1000" u="sng" dirty="0">
                <a:hlinkClick r:id="rId4"/>
              </a:rPr>
              <a:t>13 fakta om unge og nakenbilder</a:t>
            </a:r>
            <a:r>
              <a:rPr lang="nb-NO" sz="1000" dirty="0"/>
              <a:t> </a:t>
            </a:r>
          </a:p>
          <a:p>
            <a:endParaRPr lang="nb-NO" dirty="0"/>
          </a:p>
        </p:txBody>
      </p:sp>
      <p:sp>
        <p:nvSpPr>
          <p:cNvPr id="5" name="TekstSylinder 4"/>
          <p:cNvSpPr txBox="1"/>
          <p:nvPr/>
        </p:nvSpPr>
        <p:spPr>
          <a:xfrm>
            <a:off x="10487135" y="6104027"/>
            <a:ext cx="2823410" cy="292388"/>
          </a:xfrm>
          <a:prstGeom prst="rect">
            <a:avLst/>
          </a:prstGeom>
          <a:noFill/>
        </p:spPr>
        <p:txBody>
          <a:bodyPr wrap="square" rtlCol="0">
            <a:spAutoFit/>
          </a:bodyPr>
          <a:lstStyle/>
          <a:p>
            <a:pPr algn="l"/>
            <a:r>
              <a:rPr lang="nb-NO" sz="1300" dirty="0" err="1"/>
              <a:t>Nudes</a:t>
            </a:r>
            <a:r>
              <a:rPr lang="nb-NO" sz="1300" dirty="0"/>
              <a:t> 3/3</a:t>
            </a:r>
          </a:p>
        </p:txBody>
      </p:sp>
    </p:spTree>
    <p:extLst>
      <p:ext uri="{BB962C8B-B14F-4D97-AF65-F5344CB8AC3E}">
        <p14:creationId xmlns:p14="http://schemas.microsoft.com/office/powerpoint/2010/main" val="133159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b="1" dirty="0"/>
              <a:t>Grensesetting og samtykke</a:t>
            </a:r>
          </a:p>
        </p:txBody>
      </p:sp>
      <p:sp>
        <p:nvSpPr>
          <p:cNvPr id="3" name="Plassholder for innhold 2"/>
          <p:cNvSpPr>
            <a:spLocks noGrp="1"/>
          </p:cNvSpPr>
          <p:nvPr>
            <p:ph type="subTitle" idx="1"/>
          </p:nvPr>
        </p:nvSpPr>
        <p:spPr>
          <a:xfrm>
            <a:off x="6904384" y="2584175"/>
            <a:ext cx="4720424" cy="2638424"/>
          </a:xfrm>
        </p:spPr>
        <p:txBody>
          <a:bodyPr/>
          <a:lstStyle/>
          <a:p>
            <a:r>
              <a:rPr lang="en-GB" b="1" dirty="0"/>
              <a:t>Se </a:t>
            </a:r>
            <a:r>
              <a:rPr lang="en-GB" b="1" dirty="0" err="1"/>
              <a:t>en</a:t>
            </a:r>
            <a:r>
              <a:rPr lang="en-GB" b="1" dirty="0"/>
              <a:t> </a:t>
            </a:r>
            <a:r>
              <a:rPr lang="en-GB" b="1" dirty="0" err="1"/>
              <a:t>av</a:t>
            </a:r>
            <a:r>
              <a:rPr lang="en-GB" b="1" dirty="0"/>
              <a:t> </a:t>
            </a:r>
            <a:r>
              <a:rPr lang="en-GB" b="1" dirty="0" err="1"/>
              <a:t>følgende</a:t>
            </a:r>
            <a:r>
              <a:rPr lang="en-GB" b="1" dirty="0"/>
              <a:t> </a:t>
            </a:r>
            <a:r>
              <a:rPr lang="en-GB" b="1" dirty="0" err="1"/>
              <a:t>filmer</a:t>
            </a:r>
            <a:r>
              <a:rPr lang="en-GB" b="1" dirty="0"/>
              <a:t>: </a:t>
            </a:r>
          </a:p>
          <a:p>
            <a:endParaRPr lang="en-GB" dirty="0"/>
          </a:p>
          <a:p>
            <a:r>
              <a:rPr lang="nb-NO" dirty="0"/>
              <a:t> </a:t>
            </a:r>
            <a:r>
              <a:rPr lang="en-GB" u="sng" dirty="0">
                <a:hlinkClick r:id="rId3"/>
              </a:rPr>
              <a:t>"Tea Consent"</a:t>
            </a:r>
            <a:endParaRPr lang="en-GB" u="sng" dirty="0"/>
          </a:p>
          <a:p>
            <a:endParaRPr lang="en-GB" u="sng" dirty="0"/>
          </a:p>
          <a:p>
            <a:r>
              <a:rPr lang="en-GB" dirty="0"/>
              <a:t>"</a:t>
            </a:r>
            <a:r>
              <a:rPr lang="en-GB" u="sng" dirty="0">
                <a:hlinkClick r:id="rId4"/>
              </a:rPr>
              <a:t>How Do You Know if Someone Wants to Have Sex with You?</a:t>
            </a:r>
            <a:r>
              <a:rPr lang="en-GB" dirty="0"/>
              <a:t>"</a:t>
            </a:r>
          </a:p>
        </p:txBody>
      </p:sp>
      <p:sp>
        <p:nvSpPr>
          <p:cNvPr id="6" name="TekstSylinder 5"/>
          <p:cNvSpPr txBox="1"/>
          <p:nvPr/>
        </p:nvSpPr>
        <p:spPr>
          <a:xfrm>
            <a:off x="9264596" y="5999964"/>
            <a:ext cx="2823410" cy="292388"/>
          </a:xfrm>
          <a:prstGeom prst="rect">
            <a:avLst/>
          </a:prstGeom>
          <a:noFill/>
        </p:spPr>
        <p:txBody>
          <a:bodyPr wrap="square" rtlCol="0">
            <a:spAutoFit/>
          </a:bodyPr>
          <a:lstStyle/>
          <a:p>
            <a:pPr algn="l"/>
            <a:r>
              <a:rPr lang="nb-NO" sz="1300" dirty="0"/>
              <a:t>Grensesetting og samtykke 1/1</a:t>
            </a:r>
          </a:p>
        </p:txBody>
      </p:sp>
      <p:sp>
        <p:nvSpPr>
          <p:cNvPr id="5" name="Rektangel 4"/>
          <p:cNvSpPr/>
          <p:nvPr/>
        </p:nvSpPr>
        <p:spPr>
          <a:xfrm>
            <a:off x="812800" y="711200"/>
            <a:ext cx="1533236" cy="822036"/>
          </a:xfrm>
          <a:prstGeom prst="rect">
            <a:avLst/>
          </a:prstGeom>
          <a:solidFill>
            <a:srgbClr val="F8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p:cNvSpPr txBox="1"/>
          <p:nvPr/>
        </p:nvSpPr>
        <p:spPr>
          <a:xfrm>
            <a:off x="1019175" y="871241"/>
            <a:ext cx="2364509" cy="369332"/>
          </a:xfrm>
          <a:prstGeom prst="rect">
            <a:avLst/>
          </a:prstGeom>
          <a:noFill/>
        </p:spPr>
        <p:txBody>
          <a:bodyPr wrap="square" rtlCol="0">
            <a:spAutoFit/>
          </a:bodyPr>
          <a:lstStyle/>
          <a:p>
            <a:pPr algn="l"/>
            <a:r>
              <a:rPr lang="nb-NO" dirty="0"/>
              <a:t>Osloskolen</a:t>
            </a:r>
          </a:p>
        </p:txBody>
      </p:sp>
    </p:spTree>
    <p:extLst>
      <p:ext uri="{BB962C8B-B14F-4D97-AF65-F5344CB8AC3E}">
        <p14:creationId xmlns:p14="http://schemas.microsoft.com/office/powerpoint/2010/main" val="2835753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b="1" dirty="0"/>
              <a:t>Sex før ekteskap?</a:t>
            </a:r>
          </a:p>
        </p:txBody>
      </p:sp>
      <p:sp>
        <p:nvSpPr>
          <p:cNvPr id="6" name="TekstSylinder 5"/>
          <p:cNvSpPr txBox="1"/>
          <p:nvPr/>
        </p:nvSpPr>
        <p:spPr>
          <a:xfrm>
            <a:off x="9891913" y="6104027"/>
            <a:ext cx="2823410" cy="292388"/>
          </a:xfrm>
          <a:prstGeom prst="rect">
            <a:avLst/>
          </a:prstGeom>
          <a:noFill/>
        </p:spPr>
        <p:txBody>
          <a:bodyPr wrap="square" rtlCol="0">
            <a:spAutoFit/>
          </a:bodyPr>
          <a:lstStyle/>
          <a:p>
            <a:pPr algn="l"/>
            <a:r>
              <a:rPr lang="nb-NO" sz="1300" dirty="0"/>
              <a:t>Sex før ekteskap? 1/2</a:t>
            </a:r>
          </a:p>
        </p:txBody>
      </p:sp>
      <p:pic>
        <p:nvPicPr>
          <p:cNvPr id="8" name="Bilde 7"/>
          <p:cNvPicPr>
            <a:picLocks noChangeAspect="1"/>
          </p:cNvPicPr>
          <p:nvPr/>
        </p:nvPicPr>
        <p:blipFill>
          <a:blip r:embed="rId3"/>
          <a:stretch>
            <a:fillRect/>
          </a:stretch>
        </p:blipFill>
        <p:spPr>
          <a:xfrm>
            <a:off x="6543675" y="2960777"/>
            <a:ext cx="5257800" cy="3143250"/>
          </a:xfrm>
          <a:prstGeom prst="rect">
            <a:avLst/>
          </a:prstGeom>
        </p:spPr>
      </p:pic>
      <p:sp>
        <p:nvSpPr>
          <p:cNvPr id="9" name="TekstSylinder 8"/>
          <p:cNvSpPr txBox="1"/>
          <p:nvPr/>
        </p:nvSpPr>
        <p:spPr>
          <a:xfrm>
            <a:off x="6459166" y="1240574"/>
            <a:ext cx="5342309" cy="1661993"/>
          </a:xfrm>
          <a:prstGeom prst="rect">
            <a:avLst/>
          </a:prstGeom>
          <a:noFill/>
        </p:spPr>
        <p:txBody>
          <a:bodyPr wrap="square" rtlCol="0">
            <a:spAutoFit/>
          </a:bodyPr>
          <a:lstStyle/>
          <a:p>
            <a:r>
              <a:rPr lang="nb-NO" b="1" dirty="0">
                <a:solidFill>
                  <a:srgbClr val="000000"/>
                </a:solidFill>
              </a:rPr>
              <a:t>Les teksten:</a:t>
            </a:r>
          </a:p>
          <a:p>
            <a:r>
              <a:rPr lang="nb-NO" dirty="0"/>
              <a:t>"Sex før ekteskap?" </a:t>
            </a:r>
          </a:p>
          <a:p>
            <a:r>
              <a:rPr lang="nb-NO" dirty="0"/>
              <a:t>av </a:t>
            </a:r>
            <a:r>
              <a:rPr lang="nb-NO" dirty="0" err="1"/>
              <a:t>Tamina</a:t>
            </a:r>
            <a:r>
              <a:rPr lang="nb-NO" dirty="0"/>
              <a:t> </a:t>
            </a:r>
            <a:r>
              <a:rPr lang="nb-NO" dirty="0" err="1"/>
              <a:t>Sheriffdeen</a:t>
            </a:r>
            <a:r>
              <a:rPr lang="nb-NO" dirty="0"/>
              <a:t> </a:t>
            </a:r>
            <a:r>
              <a:rPr lang="nb-NO" dirty="0" err="1"/>
              <a:t>Rauf</a:t>
            </a:r>
            <a:endParaRPr lang="nb-NO" dirty="0"/>
          </a:p>
          <a:p>
            <a:endParaRPr lang="nb-NO" sz="1000" dirty="0"/>
          </a:p>
          <a:p>
            <a:r>
              <a:rPr lang="nb-NO" sz="1000" dirty="0"/>
              <a:t>Teksten er hentet fra boken </a:t>
            </a:r>
            <a:r>
              <a:rPr lang="nb-NO" sz="1000" dirty="0" err="1"/>
              <a:t>iLove</a:t>
            </a:r>
            <a:r>
              <a:rPr lang="nb-NO" sz="1000" dirty="0"/>
              <a:t> 2 – seksuell helse, utgitt av </a:t>
            </a:r>
            <a:r>
              <a:rPr lang="nb-NO" sz="1000" dirty="0" err="1"/>
              <a:t>Minotenk</a:t>
            </a:r>
            <a:r>
              <a:rPr lang="nb-NO" sz="1000" dirty="0"/>
              <a:t>, 2019 (med tillatelse)</a:t>
            </a:r>
          </a:p>
          <a:p>
            <a:endParaRPr lang="nb-NO" dirty="0"/>
          </a:p>
        </p:txBody>
      </p:sp>
      <p:pic>
        <p:nvPicPr>
          <p:cNvPr id="3" name="Bilde 2"/>
          <p:cNvPicPr>
            <a:picLocks noChangeAspect="1"/>
          </p:cNvPicPr>
          <p:nvPr/>
        </p:nvPicPr>
        <p:blipFill>
          <a:blip r:embed="rId4"/>
          <a:stretch>
            <a:fillRect/>
          </a:stretch>
        </p:blipFill>
        <p:spPr>
          <a:xfrm>
            <a:off x="1019175" y="574777"/>
            <a:ext cx="1536325" cy="823031"/>
          </a:xfrm>
          <a:prstGeom prst="rect">
            <a:avLst/>
          </a:prstGeom>
        </p:spPr>
      </p:pic>
      <p:sp>
        <p:nvSpPr>
          <p:cNvPr id="7" name="TekstSylinder 6"/>
          <p:cNvSpPr txBox="1"/>
          <p:nvPr/>
        </p:nvSpPr>
        <p:spPr>
          <a:xfrm>
            <a:off x="1019175" y="871241"/>
            <a:ext cx="2364509" cy="369332"/>
          </a:xfrm>
          <a:prstGeom prst="rect">
            <a:avLst/>
          </a:prstGeom>
          <a:noFill/>
        </p:spPr>
        <p:txBody>
          <a:bodyPr wrap="square" rtlCol="0">
            <a:spAutoFit/>
          </a:bodyPr>
          <a:lstStyle/>
          <a:p>
            <a:pPr algn="l"/>
            <a:r>
              <a:rPr lang="nb-NO" dirty="0"/>
              <a:t>Osloskolen</a:t>
            </a:r>
          </a:p>
        </p:txBody>
      </p:sp>
    </p:spTree>
    <p:extLst>
      <p:ext uri="{BB962C8B-B14F-4D97-AF65-F5344CB8AC3E}">
        <p14:creationId xmlns:p14="http://schemas.microsoft.com/office/powerpoint/2010/main" val="21604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1015199" y="566530"/>
            <a:ext cx="9149563" cy="918167"/>
          </a:xfrm>
        </p:spPr>
        <p:txBody>
          <a:bodyPr>
            <a:normAutofit/>
          </a:bodyPr>
          <a:lstStyle/>
          <a:p>
            <a:r>
              <a:rPr lang="nb-NO" sz="3200" b="1" dirty="0">
                <a:solidFill>
                  <a:srgbClr val="000000"/>
                </a:solidFill>
              </a:rPr>
              <a:t>Sex før ekteskap?</a:t>
            </a:r>
            <a:endParaRPr lang="nb-NO" sz="3200" dirty="0"/>
          </a:p>
        </p:txBody>
      </p:sp>
      <p:sp>
        <p:nvSpPr>
          <p:cNvPr id="9" name="TekstSylinder 8"/>
          <p:cNvSpPr txBox="1"/>
          <p:nvPr/>
        </p:nvSpPr>
        <p:spPr>
          <a:xfrm>
            <a:off x="9891913" y="6104027"/>
            <a:ext cx="2823410" cy="292388"/>
          </a:xfrm>
          <a:prstGeom prst="rect">
            <a:avLst/>
          </a:prstGeom>
          <a:noFill/>
        </p:spPr>
        <p:txBody>
          <a:bodyPr wrap="square" rtlCol="0">
            <a:spAutoFit/>
          </a:bodyPr>
          <a:lstStyle/>
          <a:p>
            <a:pPr algn="l"/>
            <a:r>
              <a:rPr lang="nb-NO" sz="1300" dirty="0"/>
              <a:t>Sex før ekteskap? 2/2</a:t>
            </a:r>
          </a:p>
        </p:txBody>
      </p:sp>
      <p:sp>
        <p:nvSpPr>
          <p:cNvPr id="10" name="Plassholder for innhold 2"/>
          <p:cNvSpPr>
            <a:spLocks noGrp="1"/>
          </p:cNvSpPr>
          <p:nvPr>
            <p:ph type="body" idx="1"/>
          </p:nvPr>
        </p:nvSpPr>
        <p:spPr>
          <a:xfrm>
            <a:off x="1015198" y="1621564"/>
            <a:ext cx="9149563" cy="3040025"/>
          </a:xfrm>
        </p:spPr>
        <p:txBody>
          <a:bodyPr>
            <a:normAutofit fontScale="92500" lnSpcReduction="10000"/>
          </a:bodyPr>
          <a:lstStyle/>
          <a:p>
            <a:pPr marL="0" indent="0">
              <a:buNone/>
            </a:pPr>
            <a:r>
              <a:rPr lang="nb-NO" sz="3000" b="1" dirty="0"/>
              <a:t>Refleksjonsspørsmål: </a:t>
            </a:r>
          </a:p>
          <a:p>
            <a:pPr marL="0" indent="0">
              <a:buNone/>
            </a:pPr>
            <a:endParaRPr lang="nb-NO" sz="1900" b="1" dirty="0"/>
          </a:p>
          <a:p>
            <a:pPr marL="285750" lvl="0" indent="-285750">
              <a:buFont typeface="Arial" panose="020B0604020202020204" pitchFamily="34" charset="0"/>
              <a:buChar char="•"/>
            </a:pPr>
            <a:r>
              <a:rPr lang="nb-NO" sz="1900" dirty="0"/>
              <a:t>Alle opplever vi forventninger rundt oss, og holdninger til sex. Hva og hvem er det som kan påvirker unges valg om å ha sex eller avstå fra sex? </a:t>
            </a:r>
          </a:p>
          <a:p>
            <a:pPr lvl="0"/>
            <a:endParaRPr lang="nb-NO" sz="1900" dirty="0"/>
          </a:p>
          <a:p>
            <a:pPr marL="285750" lvl="0" indent="-285750">
              <a:buFont typeface="Arial" panose="020B0604020202020204" pitchFamily="34" charset="0"/>
              <a:buChar char="•"/>
            </a:pPr>
            <a:r>
              <a:rPr lang="nb-NO" sz="1900" dirty="0"/>
              <a:t>Hvilke utfordringer kan det innebære å gjøre noe annet enn det andre rundt oss forventer?</a:t>
            </a:r>
          </a:p>
          <a:p>
            <a:pPr lvl="0"/>
            <a:endParaRPr lang="nb-NO" sz="1900" dirty="0"/>
          </a:p>
          <a:p>
            <a:pPr marL="285750" lvl="0" indent="-285750">
              <a:buFont typeface="Arial" panose="020B0604020202020204" pitchFamily="34" charset="0"/>
              <a:buChar char="•"/>
            </a:pPr>
            <a:r>
              <a:rPr lang="nb-NO" sz="1900" dirty="0"/>
              <a:t>Det er mange elementer av skam som lett knyttes til sex og seksualitet. Hvorfor tenker dere at det er slik?</a:t>
            </a:r>
          </a:p>
          <a:p>
            <a:pPr marL="0" indent="0">
              <a:buNone/>
            </a:pPr>
            <a:endParaRPr lang="nb-NO" dirty="0"/>
          </a:p>
        </p:txBody>
      </p:sp>
    </p:spTree>
    <p:extLst>
      <p:ext uri="{BB962C8B-B14F-4D97-AF65-F5344CB8AC3E}">
        <p14:creationId xmlns:p14="http://schemas.microsoft.com/office/powerpoint/2010/main" val="185819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b="1" dirty="0"/>
              <a:t>Avslutning</a:t>
            </a:r>
          </a:p>
        </p:txBody>
      </p:sp>
      <p:sp>
        <p:nvSpPr>
          <p:cNvPr id="5" name="Undertittel 2"/>
          <p:cNvSpPr txBox="1">
            <a:spLocks/>
          </p:cNvSpPr>
          <p:nvPr/>
        </p:nvSpPr>
        <p:spPr>
          <a:xfrm>
            <a:off x="6603589" y="464542"/>
            <a:ext cx="4939366" cy="6181344"/>
          </a:xfrm>
          <a:prstGeom prst="rect">
            <a:avLst/>
          </a:prstGeom>
        </p:spPr>
        <p:txBody>
          <a:bodyPr vert="horz" lIns="0" tIns="180000" rIns="360000" bIns="0" rtlCol="0" anchor="t">
            <a:normAutofit/>
          </a:bodyPr>
          <a:lstStyle>
            <a:lvl1pPr marL="0" indent="0" algn="l" defTabSz="914400" rtl="0" eaLnBrk="1" latinLnBrk="0" hangingPunct="1">
              <a:lnSpc>
                <a:spcPct val="100000"/>
              </a:lnSpc>
              <a:spcBef>
                <a:spcPts val="0"/>
              </a:spcBef>
              <a:spcAft>
                <a:spcPts val="200"/>
              </a:spcAft>
              <a:buSzPct val="100000"/>
              <a:buFontTx/>
              <a:buNone/>
              <a:tabLst>
                <a:tab pos="1331913" algn="l"/>
              </a:tabLst>
              <a:defRPr sz="1800" b="0" i="0" kern="1200">
                <a:solidFill>
                  <a:schemeClr val="tx1"/>
                </a:solidFill>
                <a:latin typeface="+mn-lt"/>
                <a:ea typeface="+mn-ea"/>
                <a:cs typeface="+mn-cs"/>
              </a:defRPr>
            </a:lvl1pPr>
            <a:lvl2pPr marL="457200" indent="0" algn="ctr" defTabSz="914400" rtl="0" eaLnBrk="1" latinLnBrk="0" hangingPunct="1">
              <a:lnSpc>
                <a:spcPct val="100000"/>
              </a:lnSpc>
              <a:spcBef>
                <a:spcPts val="600"/>
              </a:spcBef>
              <a:buClr>
                <a:schemeClr val="tx2"/>
              </a:buClr>
              <a:buSzPct val="110000"/>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100000"/>
              </a:lnSpc>
              <a:spcBef>
                <a:spcPts val="300"/>
              </a:spcBef>
              <a:buClr>
                <a:schemeClr val="accent5"/>
              </a:buClr>
              <a:buFont typeface="Wingdings" pitchFamily="2" charset="2"/>
              <a:buNone/>
              <a:tabLst/>
              <a:defRPr sz="1800" b="0" i="0" kern="1200">
                <a:solidFill>
                  <a:schemeClr val="tx1"/>
                </a:solidFill>
                <a:latin typeface="+mn-lt"/>
                <a:ea typeface="+mn-ea"/>
                <a:cs typeface="+mn-cs"/>
              </a:defRPr>
            </a:lvl3pPr>
            <a:lvl4pPr marL="1371600" indent="0" algn="ctr" defTabSz="914400" rtl="0" eaLnBrk="1" latinLnBrk="0" hangingPunct="1">
              <a:lnSpc>
                <a:spcPct val="100000"/>
              </a:lnSpc>
              <a:spcBef>
                <a:spcPts val="300"/>
              </a:spcBef>
              <a:buClr>
                <a:schemeClr val="accent2"/>
              </a:buClr>
              <a:buFont typeface="Wingdings" pitchFamily="2" charset="2"/>
              <a:buNone/>
              <a:defRPr sz="1600" b="0" i="0" kern="1200">
                <a:solidFill>
                  <a:schemeClr val="tx1"/>
                </a:solidFill>
                <a:latin typeface="+mn-lt"/>
                <a:ea typeface="+mn-ea"/>
                <a:cs typeface="+mn-cs"/>
              </a:defRPr>
            </a:lvl4pPr>
            <a:lvl5pPr marL="1828800" indent="0" algn="ctr" defTabSz="914400" rtl="0" eaLnBrk="1" latinLnBrk="0" hangingPunct="1">
              <a:lnSpc>
                <a:spcPct val="100000"/>
              </a:lnSpc>
              <a:spcBef>
                <a:spcPts val="300"/>
              </a:spcBef>
              <a:buClr>
                <a:schemeClr val="accent6"/>
              </a:buClr>
              <a:buFont typeface="Wingdings" pitchFamily="2" charset="2"/>
              <a:buNone/>
              <a:tabLst/>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2800" b="1" dirty="0"/>
              <a:t>Er det noe du lurer på eller har behov for å snakke med noen?</a:t>
            </a:r>
          </a:p>
          <a:p>
            <a:endParaRPr lang="nb-NO" dirty="0"/>
          </a:p>
          <a:p>
            <a:endParaRPr lang="nb-NO" dirty="0"/>
          </a:p>
          <a:p>
            <a:pPr marL="285750" indent="-285750">
              <a:buFont typeface="Arial" panose="020B0604020202020204" pitchFamily="34" charset="0"/>
              <a:buChar char="•"/>
            </a:pPr>
            <a:r>
              <a:rPr lang="nb-NO" dirty="0"/>
              <a:t>Ung.no</a:t>
            </a:r>
          </a:p>
          <a:p>
            <a:endParaRPr lang="nb-NO" dirty="0"/>
          </a:p>
          <a:p>
            <a:pPr marL="285750" indent="-285750">
              <a:buFont typeface="Arial" panose="020B0604020202020204" pitchFamily="34" charset="0"/>
              <a:buChar char="•"/>
            </a:pPr>
            <a:r>
              <a:rPr lang="nb-NO" dirty="0"/>
              <a:t>Chat Sex og samfunn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Bydelens helsestasjon for ungdom</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Helsestasjon for kjønn og seksualitet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r>
              <a:rPr lang="nb-NO" dirty="0"/>
              <a:t>Helsesykepleier og ansatte på skolen snakker gjerne med deg</a:t>
            </a:r>
          </a:p>
          <a:p>
            <a:endParaRPr lang="nb-NO" dirty="0"/>
          </a:p>
          <a:p>
            <a:endParaRPr lang="nb-NO" dirty="0"/>
          </a:p>
          <a:p>
            <a:endParaRPr lang="nb-NO" dirty="0"/>
          </a:p>
        </p:txBody>
      </p:sp>
      <p:pic>
        <p:nvPicPr>
          <p:cNvPr id="7" name="Bilde 6"/>
          <p:cNvPicPr>
            <a:picLocks noChangeAspect="1"/>
          </p:cNvPicPr>
          <p:nvPr/>
        </p:nvPicPr>
        <p:blipFill>
          <a:blip r:embed="rId3"/>
          <a:stretch>
            <a:fillRect/>
          </a:stretch>
        </p:blipFill>
        <p:spPr>
          <a:xfrm>
            <a:off x="508411" y="574777"/>
            <a:ext cx="1536325" cy="823031"/>
          </a:xfrm>
          <a:prstGeom prst="rect">
            <a:avLst/>
          </a:prstGeom>
        </p:spPr>
      </p:pic>
      <p:sp>
        <p:nvSpPr>
          <p:cNvPr id="8" name="TekstSylinder 7"/>
          <p:cNvSpPr txBox="1"/>
          <p:nvPr/>
        </p:nvSpPr>
        <p:spPr>
          <a:xfrm>
            <a:off x="1019175" y="871241"/>
            <a:ext cx="2364509" cy="369332"/>
          </a:xfrm>
          <a:prstGeom prst="rect">
            <a:avLst/>
          </a:prstGeom>
          <a:noFill/>
        </p:spPr>
        <p:txBody>
          <a:bodyPr wrap="square" rtlCol="0">
            <a:spAutoFit/>
          </a:bodyPr>
          <a:lstStyle/>
          <a:p>
            <a:pPr algn="l"/>
            <a:r>
              <a:rPr lang="nb-NO" dirty="0"/>
              <a:t>Osloskolen</a:t>
            </a:r>
          </a:p>
        </p:txBody>
      </p:sp>
      <p:sp>
        <p:nvSpPr>
          <p:cNvPr id="9" name="Hjerte 8"/>
          <p:cNvSpPr/>
          <p:nvPr/>
        </p:nvSpPr>
        <p:spPr>
          <a:xfrm>
            <a:off x="9310744" y="5598915"/>
            <a:ext cx="419548" cy="430306"/>
          </a:xfrm>
          <a:prstGeom prst="heart">
            <a:avLst/>
          </a:prstGeom>
          <a:solidFill>
            <a:srgbClr val="FF8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9673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pPr algn="ctr"/>
            <a:r>
              <a:rPr lang="nb-NO" b="1" dirty="0"/>
              <a:t>Sex eller ikke sex? </a:t>
            </a:r>
            <a:endParaRPr lang="nb-NO" dirty="0"/>
          </a:p>
        </p:txBody>
      </p:sp>
      <p:sp>
        <p:nvSpPr>
          <p:cNvPr id="6" name="TekstSylinder 5"/>
          <p:cNvSpPr txBox="1"/>
          <p:nvPr/>
        </p:nvSpPr>
        <p:spPr>
          <a:xfrm>
            <a:off x="9561095" y="5999964"/>
            <a:ext cx="2823410" cy="292388"/>
          </a:xfrm>
          <a:prstGeom prst="rect">
            <a:avLst/>
          </a:prstGeom>
          <a:noFill/>
        </p:spPr>
        <p:txBody>
          <a:bodyPr wrap="square" rtlCol="0">
            <a:spAutoFit/>
          </a:bodyPr>
          <a:lstStyle/>
          <a:p>
            <a:pPr algn="l"/>
            <a:r>
              <a:rPr lang="nb-NO" sz="1300" dirty="0"/>
              <a:t>Sex eller ikke sex? 1/4</a:t>
            </a:r>
          </a:p>
        </p:txBody>
      </p:sp>
      <p:pic>
        <p:nvPicPr>
          <p:cNvPr id="3" name="Bilde 2"/>
          <p:cNvPicPr>
            <a:picLocks noChangeAspect="1"/>
          </p:cNvPicPr>
          <p:nvPr/>
        </p:nvPicPr>
        <p:blipFill>
          <a:blip r:embed="rId3"/>
          <a:stretch>
            <a:fillRect/>
          </a:stretch>
        </p:blipFill>
        <p:spPr>
          <a:xfrm>
            <a:off x="585355" y="574777"/>
            <a:ext cx="1536325" cy="823031"/>
          </a:xfrm>
          <a:prstGeom prst="rect">
            <a:avLst/>
          </a:prstGeom>
        </p:spPr>
      </p:pic>
      <p:sp>
        <p:nvSpPr>
          <p:cNvPr id="7" name="TekstSylinder 6"/>
          <p:cNvSpPr txBox="1"/>
          <p:nvPr/>
        </p:nvSpPr>
        <p:spPr>
          <a:xfrm>
            <a:off x="1019175" y="871241"/>
            <a:ext cx="2364509" cy="369332"/>
          </a:xfrm>
          <a:prstGeom prst="rect">
            <a:avLst/>
          </a:prstGeom>
          <a:noFill/>
        </p:spPr>
        <p:txBody>
          <a:bodyPr wrap="square" rtlCol="0">
            <a:spAutoFit/>
          </a:bodyPr>
          <a:lstStyle/>
          <a:p>
            <a:pPr algn="l"/>
            <a:r>
              <a:rPr lang="nb-NO" dirty="0"/>
              <a:t>Osloskolen</a:t>
            </a:r>
          </a:p>
        </p:txBody>
      </p:sp>
      <p:pic>
        <p:nvPicPr>
          <p:cNvPr id="4" name="Bilde 7" descr="Et bilde som inneholder gress, utendørs, dyr, pattedyr&#10;&#10;Beskrivelse som er generert med svært høy visshet">
            <a:extLst>
              <a:ext uri="{FF2B5EF4-FFF2-40B4-BE49-F238E27FC236}">
                <a16:creationId xmlns:a16="http://schemas.microsoft.com/office/drawing/2014/main" id="{FC558010-A1B8-4A8B-80A0-35428C7678CD}"/>
              </a:ext>
            </a:extLst>
          </p:cNvPr>
          <p:cNvPicPr>
            <a:picLocks noChangeAspect="1"/>
          </p:cNvPicPr>
          <p:nvPr/>
        </p:nvPicPr>
        <p:blipFill>
          <a:blip r:embed="rId4"/>
          <a:stretch>
            <a:fillRect/>
          </a:stretch>
        </p:blipFill>
        <p:spPr>
          <a:xfrm>
            <a:off x="6550325" y="1391293"/>
            <a:ext cx="5043577" cy="3471565"/>
          </a:xfrm>
          <a:prstGeom prst="rect">
            <a:avLst/>
          </a:prstGeom>
        </p:spPr>
      </p:pic>
    </p:spTree>
    <p:extLst>
      <p:ext uri="{BB962C8B-B14F-4D97-AF65-F5344CB8AC3E}">
        <p14:creationId xmlns:p14="http://schemas.microsoft.com/office/powerpoint/2010/main" val="410342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199" y="-243451"/>
            <a:ext cx="9149563" cy="1785347"/>
          </a:xfrm>
        </p:spPr>
        <p:txBody>
          <a:bodyPr/>
          <a:lstStyle/>
          <a:p>
            <a:r>
              <a:rPr lang="no" b="1" dirty="0">
                <a:latin typeface="Open Sans"/>
                <a:ea typeface="Open Sans"/>
                <a:cs typeface="Open Sans"/>
                <a:sym typeface="Open Sans"/>
              </a:rPr>
              <a:t>Sex eller ikke sex?</a:t>
            </a:r>
            <a:endParaRPr lang="nb-NO" dirty="0"/>
          </a:p>
        </p:txBody>
      </p:sp>
      <p:sp>
        <p:nvSpPr>
          <p:cNvPr id="6" name="TekstSylinder 5"/>
          <p:cNvSpPr txBox="1"/>
          <p:nvPr/>
        </p:nvSpPr>
        <p:spPr>
          <a:xfrm>
            <a:off x="9561095" y="5999964"/>
            <a:ext cx="2823410" cy="292388"/>
          </a:xfrm>
          <a:prstGeom prst="rect">
            <a:avLst/>
          </a:prstGeom>
          <a:noFill/>
        </p:spPr>
        <p:txBody>
          <a:bodyPr wrap="square" rtlCol="0">
            <a:spAutoFit/>
          </a:bodyPr>
          <a:lstStyle/>
          <a:p>
            <a:pPr algn="l"/>
            <a:r>
              <a:rPr lang="nb-NO" sz="1300" dirty="0"/>
              <a:t>Sex eller ikke sex? 2/4</a:t>
            </a:r>
          </a:p>
        </p:txBody>
      </p:sp>
      <p:sp>
        <p:nvSpPr>
          <p:cNvPr id="4" name="Plassholder for tekst 3"/>
          <p:cNvSpPr>
            <a:spLocks noGrp="1"/>
          </p:cNvSpPr>
          <p:nvPr>
            <p:ph type="body" idx="1"/>
          </p:nvPr>
        </p:nvSpPr>
        <p:spPr>
          <a:xfrm>
            <a:off x="1015200" y="1909187"/>
            <a:ext cx="9149563" cy="4183637"/>
          </a:xfrm>
        </p:spPr>
        <p:txBody>
          <a:bodyPr/>
          <a:lstStyle/>
          <a:p>
            <a:r>
              <a:rPr lang="nb-NO" sz="4000" dirty="0"/>
              <a:t>                                             </a:t>
            </a:r>
            <a:r>
              <a:rPr lang="nb-NO" sz="4000" dirty="0">
                <a:solidFill>
                  <a:srgbClr val="FF8274"/>
                </a:solidFill>
              </a:rPr>
              <a:t>klining nakne</a:t>
            </a:r>
          </a:p>
          <a:p>
            <a:r>
              <a:rPr lang="nb-NO" sz="4000" dirty="0">
                <a:solidFill>
                  <a:schemeClr val="bg2">
                    <a:lumMod val="50000"/>
                  </a:schemeClr>
                </a:solidFill>
              </a:rPr>
              <a:t>penis i anus     </a:t>
            </a:r>
            <a:r>
              <a:rPr lang="nb-NO" sz="4000" dirty="0">
                <a:solidFill>
                  <a:srgbClr val="2A2859"/>
                </a:solidFill>
              </a:rPr>
              <a:t>slikking av klitoris</a:t>
            </a:r>
          </a:p>
          <a:p>
            <a:r>
              <a:rPr lang="nb-NO" sz="4000" dirty="0"/>
              <a:t>                  </a:t>
            </a:r>
            <a:r>
              <a:rPr lang="nb-NO" sz="4000" dirty="0">
                <a:solidFill>
                  <a:srgbClr val="7030A0"/>
                </a:solidFill>
              </a:rPr>
              <a:t>stryking på kroppen nakne</a:t>
            </a:r>
          </a:p>
          <a:p>
            <a:r>
              <a:rPr lang="nb-NO" sz="4000" dirty="0"/>
              <a:t>   </a:t>
            </a:r>
            <a:r>
              <a:rPr lang="nb-NO" sz="4000" dirty="0">
                <a:solidFill>
                  <a:schemeClr val="accent3">
                    <a:lumMod val="10000"/>
                  </a:schemeClr>
                </a:solidFill>
              </a:rPr>
              <a:t>beføle kjønnsorganer med klær på</a:t>
            </a:r>
          </a:p>
          <a:p>
            <a:r>
              <a:rPr lang="nb-NO" sz="4000" dirty="0"/>
              <a:t>     </a:t>
            </a:r>
            <a:r>
              <a:rPr lang="nb-NO" sz="4000" dirty="0">
                <a:solidFill>
                  <a:srgbClr val="FF8274"/>
                </a:solidFill>
              </a:rPr>
              <a:t>penis i vagina                </a:t>
            </a:r>
            <a:r>
              <a:rPr lang="nb-NO" sz="4000" dirty="0">
                <a:solidFill>
                  <a:schemeClr val="bg2">
                    <a:lumMod val="50000"/>
                  </a:schemeClr>
                </a:solidFill>
              </a:rPr>
              <a:t>holde hender</a:t>
            </a:r>
          </a:p>
          <a:p>
            <a:r>
              <a:rPr lang="nb-NO" sz="4000" dirty="0"/>
              <a:t>                   </a:t>
            </a:r>
            <a:r>
              <a:rPr lang="nb-NO" sz="4000" dirty="0">
                <a:solidFill>
                  <a:srgbClr val="7030A0"/>
                </a:solidFill>
              </a:rPr>
              <a:t>fotmassasje </a:t>
            </a:r>
          </a:p>
        </p:txBody>
      </p:sp>
    </p:spTree>
    <p:extLst>
      <p:ext uri="{BB962C8B-B14F-4D97-AF65-F5344CB8AC3E}">
        <p14:creationId xmlns:p14="http://schemas.microsoft.com/office/powerpoint/2010/main" val="3918244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4294967295"/>
          </p:nvPr>
        </p:nvPicPr>
        <p:blipFill>
          <a:blip r:embed="rId3"/>
          <a:stretch>
            <a:fillRect/>
          </a:stretch>
        </p:blipFill>
        <p:spPr>
          <a:xfrm>
            <a:off x="1392848" y="1920712"/>
            <a:ext cx="8439150" cy="4060825"/>
          </a:xfrm>
          <a:prstGeom prst="rect">
            <a:avLst/>
          </a:prstGeom>
        </p:spPr>
      </p:pic>
      <p:sp>
        <p:nvSpPr>
          <p:cNvPr id="7" name="Google Shape;206;p45"/>
          <p:cNvSpPr txBox="1"/>
          <p:nvPr/>
        </p:nvSpPr>
        <p:spPr>
          <a:xfrm>
            <a:off x="8637966" y="3107967"/>
            <a:ext cx="1116623" cy="549406"/>
          </a:xfrm>
          <a:prstGeom prst="rect">
            <a:avLst/>
          </a:prstGeom>
          <a:noFill/>
          <a:ln>
            <a:noFill/>
          </a:ln>
        </p:spPr>
        <p:txBody>
          <a:bodyPr spcFirstLastPara="1" wrap="square" lIns="121900" tIns="121900" rIns="121900" bIns="121900" anchor="t" anchorCtr="0">
            <a:noAutofit/>
          </a:bodyPr>
          <a:lstStyle/>
          <a:p>
            <a:r>
              <a:rPr lang="no" sz="3200" dirty="0">
                <a:latin typeface="Open Sans"/>
                <a:ea typeface="Open Sans"/>
                <a:cs typeface="Open Sans"/>
                <a:sym typeface="Open Sans"/>
              </a:rPr>
              <a:t>Sex</a:t>
            </a:r>
            <a:endParaRPr sz="3200" dirty="0">
              <a:latin typeface="Open Sans"/>
              <a:ea typeface="Open Sans"/>
              <a:cs typeface="Open Sans"/>
              <a:sym typeface="Open Sans"/>
            </a:endParaRPr>
          </a:p>
        </p:txBody>
      </p:sp>
      <p:sp>
        <p:nvSpPr>
          <p:cNvPr id="8" name="Google Shape;206;p45"/>
          <p:cNvSpPr txBox="1"/>
          <p:nvPr/>
        </p:nvSpPr>
        <p:spPr>
          <a:xfrm>
            <a:off x="1426774" y="3038476"/>
            <a:ext cx="1764800" cy="858400"/>
          </a:xfrm>
          <a:prstGeom prst="rect">
            <a:avLst/>
          </a:prstGeom>
          <a:noFill/>
          <a:ln>
            <a:noFill/>
          </a:ln>
        </p:spPr>
        <p:txBody>
          <a:bodyPr spcFirstLastPara="1" wrap="square" lIns="121900" tIns="121900" rIns="121900" bIns="121900" anchor="t" anchorCtr="0">
            <a:noAutofit/>
          </a:bodyPr>
          <a:lstStyle/>
          <a:p>
            <a:r>
              <a:rPr lang="no" sz="3200" dirty="0">
                <a:latin typeface="Open Sans"/>
                <a:ea typeface="Open Sans"/>
                <a:cs typeface="Open Sans"/>
                <a:sym typeface="Open Sans"/>
              </a:rPr>
              <a:t>Ikke sex</a:t>
            </a:r>
            <a:endParaRPr sz="3200" dirty="0">
              <a:latin typeface="Open Sans"/>
              <a:ea typeface="Open Sans"/>
              <a:cs typeface="Open Sans"/>
              <a:sym typeface="Open Sans"/>
            </a:endParaRPr>
          </a:p>
        </p:txBody>
      </p:sp>
      <p:pic>
        <p:nvPicPr>
          <p:cNvPr id="9" name="Bilde 8"/>
          <p:cNvPicPr>
            <a:picLocks noChangeAspect="1"/>
          </p:cNvPicPr>
          <p:nvPr/>
        </p:nvPicPr>
        <p:blipFill>
          <a:blip r:embed="rId4"/>
          <a:stretch>
            <a:fillRect/>
          </a:stretch>
        </p:blipFill>
        <p:spPr>
          <a:xfrm>
            <a:off x="1738079" y="4136379"/>
            <a:ext cx="7748688" cy="60965"/>
          </a:xfrm>
          <a:prstGeom prst="rect">
            <a:avLst/>
          </a:prstGeom>
        </p:spPr>
      </p:pic>
      <p:sp>
        <p:nvSpPr>
          <p:cNvPr id="10" name="TekstSylinder 9"/>
          <p:cNvSpPr txBox="1"/>
          <p:nvPr/>
        </p:nvSpPr>
        <p:spPr>
          <a:xfrm>
            <a:off x="9885559" y="5999964"/>
            <a:ext cx="2823410" cy="292388"/>
          </a:xfrm>
          <a:prstGeom prst="rect">
            <a:avLst/>
          </a:prstGeom>
          <a:noFill/>
        </p:spPr>
        <p:txBody>
          <a:bodyPr wrap="square" rtlCol="0">
            <a:spAutoFit/>
          </a:bodyPr>
          <a:lstStyle/>
          <a:p>
            <a:pPr algn="l"/>
            <a:r>
              <a:rPr lang="nb-NO" sz="1300" dirty="0"/>
              <a:t>Sex eller ikke sex? 3/4</a:t>
            </a:r>
          </a:p>
        </p:txBody>
      </p:sp>
      <p:sp>
        <p:nvSpPr>
          <p:cNvPr id="11" name="Tittel 1"/>
          <p:cNvSpPr txBox="1">
            <a:spLocks/>
          </p:cNvSpPr>
          <p:nvPr/>
        </p:nvSpPr>
        <p:spPr>
          <a:xfrm>
            <a:off x="1426774" y="837871"/>
            <a:ext cx="9144000" cy="1082841"/>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a:lstStyle>
          <a:p>
            <a:r>
              <a:rPr lang="nb-NO" b="1" dirty="0"/>
              <a:t>Sex eller ikke sex? </a:t>
            </a:r>
            <a:endParaRPr lang="nb-NO" dirty="0"/>
          </a:p>
        </p:txBody>
      </p:sp>
    </p:spTree>
    <p:extLst>
      <p:ext uri="{BB962C8B-B14F-4D97-AF65-F5344CB8AC3E}">
        <p14:creationId xmlns:p14="http://schemas.microsoft.com/office/powerpoint/2010/main" val="2203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200" y="921200"/>
            <a:ext cx="9149563" cy="672210"/>
          </a:xfrm>
        </p:spPr>
        <p:txBody>
          <a:bodyPr>
            <a:normAutofit fontScale="90000"/>
          </a:bodyPr>
          <a:lstStyle/>
          <a:p>
            <a:br>
              <a:rPr lang="no" b="1" dirty="0">
                <a:solidFill>
                  <a:srgbClr val="8C68A4"/>
                </a:solidFill>
                <a:latin typeface="Open Sans"/>
                <a:ea typeface="Open Sans"/>
                <a:cs typeface="Open Sans"/>
                <a:sym typeface="Open Sans"/>
              </a:rPr>
            </a:br>
            <a:r>
              <a:rPr lang="no" sz="3100" b="1" dirty="0">
                <a:sym typeface="Open Sans"/>
              </a:rPr>
              <a:t>Refleksjonsspørsmål:</a:t>
            </a:r>
            <a:endParaRPr lang="nb-NO" sz="3100" b="1" dirty="0"/>
          </a:p>
        </p:txBody>
      </p:sp>
      <p:sp>
        <p:nvSpPr>
          <p:cNvPr id="3" name="Plassholder for innhold 2"/>
          <p:cNvSpPr>
            <a:spLocks noGrp="1"/>
          </p:cNvSpPr>
          <p:nvPr>
            <p:ph type="body" idx="1"/>
          </p:nvPr>
        </p:nvSpPr>
        <p:spPr>
          <a:xfrm>
            <a:off x="1015199" y="1593411"/>
            <a:ext cx="9149563" cy="5264589"/>
          </a:xfrm>
        </p:spPr>
        <p:txBody>
          <a:bodyPr/>
          <a:lstStyle/>
          <a:p>
            <a:pPr marL="457200" lvl="0" indent="-387350">
              <a:spcBef>
                <a:spcPts val="640"/>
              </a:spcBef>
              <a:buSzPts val="2500"/>
              <a:buFont typeface="Open Sans"/>
              <a:buChar char="•"/>
            </a:pPr>
            <a:r>
              <a:rPr lang="nb-NO" sz="2400" dirty="0">
                <a:latin typeface="Oslo Sans Office" panose="02000000000000000000" pitchFamily="2" charset="0"/>
                <a:ea typeface="Open Sans"/>
                <a:cs typeface="Open Sans"/>
                <a:sym typeface="Open Sans"/>
              </a:rPr>
              <a:t>Er det vanskelig å vurdere hva som er sex og ikke?</a:t>
            </a:r>
          </a:p>
          <a:p>
            <a:pPr marL="69850" lvl="0">
              <a:spcBef>
                <a:spcPts val="640"/>
              </a:spcBef>
              <a:buSzPts val="2500"/>
            </a:pPr>
            <a:endParaRPr lang="nb-NO" sz="2400" dirty="0">
              <a:latin typeface="Oslo Sans Office" panose="02000000000000000000" pitchFamily="2" charset="0"/>
              <a:ea typeface="Open Sans"/>
              <a:cs typeface="Open Sans"/>
              <a:sym typeface="Open Sans"/>
            </a:endParaRPr>
          </a:p>
          <a:p>
            <a:pPr marL="457200" indent="-387350">
              <a:spcBef>
                <a:spcPts val="640"/>
              </a:spcBef>
              <a:buSzPts val="2500"/>
              <a:buFont typeface="Open Sans"/>
              <a:buChar char="•"/>
            </a:pPr>
            <a:r>
              <a:rPr lang="nb-NO" sz="2400" dirty="0">
                <a:latin typeface="Oslo Sans Office" panose="02000000000000000000" pitchFamily="2" charset="0"/>
              </a:rPr>
              <a:t>Var det uenigheter innad i gruppene, mellom gruppene? Hva handlet uenigheten(e) i så fall om? </a:t>
            </a:r>
          </a:p>
          <a:p>
            <a:pPr marL="69850">
              <a:spcBef>
                <a:spcPts val="640"/>
              </a:spcBef>
              <a:buSzPts val="2500"/>
            </a:pPr>
            <a:endParaRPr lang="nb-NO" sz="2400" dirty="0">
              <a:latin typeface="Oslo Sans Office" panose="02000000000000000000" pitchFamily="2" charset="0"/>
              <a:ea typeface="Open Sans"/>
              <a:cs typeface="Open Sans"/>
              <a:sym typeface="Open Sans"/>
            </a:endParaRPr>
          </a:p>
          <a:p>
            <a:pPr marL="457200" lvl="0" indent="-387350">
              <a:spcBef>
                <a:spcPts val="0"/>
              </a:spcBef>
              <a:buSzPts val="2500"/>
              <a:buFont typeface="Open Sans"/>
              <a:buChar char="•"/>
            </a:pPr>
            <a:r>
              <a:rPr lang="nb-NO" sz="2400" dirty="0">
                <a:latin typeface="Oslo Sans Office" panose="02000000000000000000" pitchFamily="2" charset="0"/>
                <a:ea typeface="Open Sans"/>
                <a:cs typeface="Open Sans"/>
                <a:sym typeface="Open Sans"/>
              </a:rPr>
              <a:t>Hvordan blir vi og samfunnet påvirket av synet vårt på hva som er sex og ikke?</a:t>
            </a:r>
            <a:br>
              <a:rPr lang="nb-NO" sz="2400" dirty="0">
                <a:latin typeface="Oslo Sans Office" panose="02000000000000000000" pitchFamily="2" charset="0"/>
                <a:ea typeface="Open Sans"/>
                <a:cs typeface="Open Sans"/>
                <a:sym typeface="Open Sans"/>
              </a:rPr>
            </a:br>
            <a:endParaRPr lang="nb-NO" sz="2400" dirty="0">
              <a:latin typeface="Oslo Sans Office" panose="02000000000000000000" pitchFamily="2" charset="0"/>
              <a:ea typeface="Open Sans"/>
              <a:cs typeface="Open Sans"/>
              <a:sym typeface="Open Sans"/>
            </a:endParaRPr>
          </a:p>
          <a:p>
            <a:pPr marL="457200" lvl="0" indent="-387350">
              <a:spcBef>
                <a:spcPts val="0"/>
              </a:spcBef>
              <a:buSzPts val="2500"/>
              <a:buFont typeface="Open Sans"/>
              <a:buChar char="•"/>
            </a:pPr>
            <a:r>
              <a:rPr lang="nb-NO" sz="2400" dirty="0">
                <a:latin typeface="Oslo Sans Office" panose="02000000000000000000" pitchFamily="2" charset="0"/>
                <a:ea typeface="Open Sans"/>
                <a:cs typeface="Open Sans"/>
                <a:sym typeface="Open Sans"/>
              </a:rPr>
              <a:t>Kan man ha forskjellige definisjoner av sex? </a:t>
            </a:r>
          </a:p>
          <a:p>
            <a:pPr marL="69850" lvl="0">
              <a:spcBef>
                <a:spcPts val="0"/>
              </a:spcBef>
              <a:buSzPts val="2500"/>
            </a:pPr>
            <a:endParaRPr lang="nb-NO" sz="2400" dirty="0">
              <a:latin typeface="Oslo Sans Office" panose="02000000000000000000" pitchFamily="2" charset="0"/>
              <a:ea typeface="Open Sans"/>
              <a:cs typeface="Open Sans"/>
              <a:sym typeface="Open Sans"/>
            </a:endParaRPr>
          </a:p>
          <a:p>
            <a:pPr marL="457200" lvl="0" indent="-387350">
              <a:spcBef>
                <a:spcPts val="0"/>
              </a:spcBef>
              <a:buSzPts val="2500"/>
              <a:buFont typeface="Open Sans"/>
              <a:buChar char="•"/>
            </a:pPr>
            <a:r>
              <a:rPr lang="nb-NO" sz="2400" dirty="0">
                <a:solidFill>
                  <a:schemeClr val="tx1"/>
                </a:solidFill>
                <a:latin typeface="Oslo Sans Office" panose="02000000000000000000" pitchFamily="2" charset="0"/>
                <a:ea typeface="Open Sans"/>
                <a:cs typeface="Open Sans"/>
                <a:sym typeface="Open Sans"/>
              </a:rPr>
              <a:t>Hvis ja: Hva kan være bra med det? Hva kan være utfordrende? Hvordan løser vi utfordringene? </a:t>
            </a:r>
          </a:p>
          <a:p>
            <a:endParaRPr lang="nb-NO" sz="2400" dirty="0"/>
          </a:p>
        </p:txBody>
      </p:sp>
      <p:sp>
        <p:nvSpPr>
          <p:cNvPr id="6" name="TekstSylinder 5"/>
          <p:cNvSpPr txBox="1"/>
          <p:nvPr/>
        </p:nvSpPr>
        <p:spPr>
          <a:xfrm>
            <a:off x="9561095" y="5999964"/>
            <a:ext cx="2823410" cy="292388"/>
          </a:xfrm>
          <a:prstGeom prst="rect">
            <a:avLst/>
          </a:prstGeom>
          <a:noFill/>
        </p:spPr>
        <p:txBody>
          <a:bodyPr wrap="square" rtlCol="0">
            <a:spAutoFit/>
          </a:bodyPr>
          <a:lstStyle/>
          <a:p>
            <a:pPr algn="l"/>
            <a:r>
              <a:rPr lang="nb-NO" sz="1300" dirty="0"/>
              <a:t>Sex eller ikke sex? 4/4</a:t>
            </a:r>
          </a:p>
        </p:txBody>
      </p:sp>
      <p:sp>
        <p:nvSpPr>
          <p:cNvPr id="7" name="Tittel 1"/>
          <p:cNvSpPr txBox="1">
            <a:spLocks/>
          </p:cNvSpPr>
          <p:nvPr/>
        </p:nvSpPr>
        <p:spPr>
          <a:xfrm>
            <a:off x="589935" y="507502"/>
            <a:ext cx="9144000" cy="597021"/>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a:lstStyle>
          <a:p>
            <a:r>
              <a:rPr lang="nb-NO" b="1" dirty="0"/>
              <a:t>Sex eller ikke sex? </a:t>
            </a:r>
            <a:endParaRPr lang="nb-NO" dirty="0"/>
          </a:p>
        </p:txBody>
      </p:sp>
    </p:spTree>
    <p:extLst>
      <p:ext uri="{BB962C8B-B14F-4D97-AF65-F5344CB8AC3E}">
        <p14:creationId xmlns:p14="http://schemas.microsoft.com/office/powerpoint/2010/main" val="293215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905715" y="1755617"/>
            <a:ext cx="5073650" cy="2663015"/>
          </a:xfrm>
        </p:spPr>
        <p:txBody>
          <a:bodyPr/>
          <a:lstStyle/>
          <a:p>
            <a:r>
              <a:rPr lang="nb-NO" b="1" dirty="0"/>
              <a:t>Hvem utsettes for overgrep? </a:t>
            </a:r>
            <a:br>
              <a:rPr lang="nb-NO" dirty="0"/>
            </a:br>
            <a:endParaRPr lang="nb-NO" dirty="0"/>
          </a:p>
        </p:txBody>
      </p:sp>
      <p:sp>
        <p:nvSpPr>
          <p:cNvPr id="3" name="Plassholder for innhold 2"/>
          <p:cNvSpPr>
            <a:spLocks noGrp="1"/>
          </p:cNvSpPr>
          <p:nvPr>
            <p:ph type="subTitle" idx="1"/>
          </p:nvPr>
        </p:nvSpPr>
        <p:spPr>
          <a:xfrm>
            <a:off x="6611592" y="2028823"/>
            <a:ext cx="5235851" cy="3417820"/>
          </a:xfrm>
        </p:spPr>
        <p:txBody>
          <a:bodyPr>
            <a:normAutofit/>
          </a:bodyPr>
          <a:lstStyle/>
          <a:p>
            <a:r>
              <a:rPr lang="nb-NO" b="1" dirty="0"/>
              <a:t>Case</a:t>
            </a:r>
            <a:r>
              <a:rPr lang="nb-NO" dirty="0"/>
              <a:t>:</a:t>
            </a:r>
          </a:p>
          <a:p>
            <a:pPr marL="0" indent="0">
              <a:buNone/>
            </a:pPr>
            <a:r>
              <a:rPr lang="nb-NO" i="1" dirty="0"/>
              <a:t>En gutt og en jente møtes ute på byen. De kjenner hverandre ikke fra før. De har begge drukket litt alkohol. De finner fort tonen og liker hverandre godt. De ler, tuller og flørter og ender opp med å dra hjem sammen. De bestemmer seg for å ikke ha sex, men heller legge seg til å sove. Jenta i senga og gutten på en madrass på gulvet.</a:t>
            </a:r>
            <a:endParaRPr lang="nb-NO" dirty="0"/>
          </a:p>
          <a:p>
            <a:pPr marL="0" indent="0">
              <a:buNone/>
            </a:pPr>
            <a:r>
              <a:rPr lang="nb-NO" dirty="0"/>
              <a:t> </a:t>
            </a:r>
          </a:p>
        </p:txBody>
      </p:sp>
      <p:sp>
        <p:nvSpPr>
          <p:cNvPr id="6" name="TekstSylinder 5"/>
          <p:cNvSpPr txBox="1"/>
          <p:nvPr/>
        </p:nvSpPr>
        <p:spPr>
          <a:xfrm>
            <a:off x="9226798" y="5999964"/>
            <a:ext cx="2823410" cy="292388"/>
          </a:xfrm>
          <a:prstGeom prst="rect">
            <a:avLst/>
          </a:prstGeom>
          <a:noFill/>
        </p:spPr>
        <p:txBody>
          <a:bodyPr wrap="square" rtlCol="0">
            <a:spAutoFit/>
          </a:bodyPr>
          <a:lstStyle/>
          <a:p>
            <a:pPr algn="l"/>
            <a:r>
              <a:rPr lang="nb-NO" sz="1300" dirty="0"/>
              <a:t>Hvem utsettes for overgrep 1/4</a:t>
            </a:r>
          </a:p>
        </p:txBody>
      </p:sp>
      <p:pic>
        <p:nvPicPr>
          <p:cNvPr id="4" name="Bilde 3"/>
          <p:cNvPicPr>
            <a:picLocks noChangeAspect="1"/>
          </p:cNvPicPr>
          <p:nvPr/>
        </p:nvPicPr>
        <p:blipFill>
          <a:blip r:embed="rId3"/>
          <a:stretch>
            <a:fillRect/>
          </a:stretch>
        </p:blipFill>
        <p:spPr>
          <a:xfrm>
            <a:off x="871738" y="413769"/>
            <a:ext cx="1536325" cy="823031"/>
          </a:xfrm>
          <a:prstGeom prst="rect">
            <a:avLst/>
          </a:prstGeom>
        </p:spPr>
      </p:pic>
      <p:sp>
        <p:nvSpPr>
          <p:cNvPr id="7" name="TekstSylinder 6"/>
          <p:cNvSpPr txBox="1"/>
          <p:nvPr/>
        </p:nvSpPr>
        <p:spPr>
          <a:xfrm>
            <a:off x="1019175" y="871241"/>
            <a:ext cx="2364509" cy="369332"/>
          </a:xfrm>
          <a:prstGeom prst="rect">
            <a:avLst/>
          </a:prstGeom>
          <a:noFill/>
        </p:spPr>
        <p:txBody>
          <a:bodyPr wrap="square" rtlCol="0">
            <a:spAutoFit/>
          </a:bodyPr>
          <a:lstStyle/>
          <a:p>
            <a:pPr algn="l"/>
            <a:r>
              <a:rPr lang="nb-NO" dirty="0"/>
              <a:t>Osloskolen</a:t>
            </a:r>
          </a:p>
        </p:txBody>
      </p:sp>
    </p:spTree>
    <p:extLst>
      <p:ext uri="{BB962C8B-B14F-4D97-AF65-F5344CB8AC3E}">
        <p14:creationId xmlns:p14="http://schemas.microsoft.com/office/powerpoint/2010/main" val="58951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400" dirty="0"/>
              <a:t>Refleksjonsoppgaver til gruppene</a:t>
            </a:r>
          </a:p>
        </p:txBody>
      </p:sp>
      <p:sp>
        <p:nvSpPr>
          <p:cNvPr id="3" name="Plassholder for tekst 2"/>
          <p:cNvSpPr>
            <a:spLocks noGrp="1"/>
          </p:cNvSpPr>
          <p:nvPr>
            <p:ph type="body" idx="1"/>
          </p:nvPr>
        </p:nvSpPr>
        <p:spPr/>
        <p:txBody>
          <a:bodyPr/>
          <a:lstStyle/>
          <a:p>
            <a:endParaRPr lang="nb-NO"/>
          </a:p>
        </p:txBody>
      </p:sp>
      <p:graphicFrame>
        <p:nvGraphicFramePr>
          <p:cNvPr id="6" name="Plassholder for innhold 5"/>
          <p:cNvGraphicFramePr>
            <a:graphicFrameLocks noGrp="1"/>
          </p:cNvGraphicFramePr>
          <p:nvPr>
            <p:ph idx="4294967295"/>
            <p:extLst>
              <p:ext uri="{D42A27DB-BD31-4B8C-83A1-F6EECF244321}">
                <p14:modId xmlns:p14="http://schemas.microsoft.com/office/powerpoint/2010/main" val="4049974503"/>
              </p:ext>
            </p:extLst>
          </p:nvPr>
        </p:nvGraphicFramePr>
        <p:xfrm>
          <a:off x="503583" y="871893"/>
          <a:ext cx="11152908" cy="5389466"/>
        </p:xfrm>
        <a:graphic>
          <a:graphicData uri="http://schemas.openxmlformats.org/drawingml/2006/table">
            <a:tbl>
              <a:tblPr firstRow="1" firstCol="1" bandRow="1">
                <a:tableStyleId>{5C22544A-7EE6-4342-B048-85BDC9FD1C3A}</a:tableStyleId>
              </a:tblPr>
              <a:tblGrid>
                <a:gridCol w="3832504">
                  <a:extLst>
                    <a:ext uri="{9D8B030D-6E8A-4147-A177-3AD203B41FA5}">
                      <a16:colId xmlns:a16="http://schemas.microsoft.com/office/drawing/2014/main" val="2526949561"/>
                    </a:ext>
                  </a:extLst>
                </a:gridCol>
                <a:gridCol w="7320404">
                  <a:extLst>
                    <a:ext uri="{9D8B030D-6E8A-4147-A177-3AD203B41FA5}">
                      <a16:colId xmlns:a16="http://schemas.microsoft.com/office/drawing/2014/main" val="705246115"/>
                    </a:ext>
                  </a:extLst>
                </a:gridCol>
              </a:tblGrid>
              <a:tr h="1136073">
                <a:tc>
                  <a:txBody>
                    <a:bodyPr/>
                    <a:lstStyle/>
                    <a:p>
                      <a:pPr>
                        <a:lnSpc>
                          <a:spcPct val="107000"/>
                        </a:lnSpc>
                        <a:spcAft>
                          <a:spcPts val="0"/>
                        </a:spcAft>
                      </a:pPr>
                      <a:endParaRPr lang="nb-NO" sz="1600" b="1" dirty="0">
                        <a:solidFill>
                          <a:schemeClr val="tx1"/>
                        </a:solidFill>
                        <a:effectLst/>
                        <a:latin typeface="+mn-lt"/>
                      </a:endParaRPr>
                    </a:p>
                    <a:p>
                      <a:pPr algn="ctr">
                        <a:lnSpc>
                          <a:spcPct val="107000"/>
                        </a:lnSpc>
                        <a:spcAft>
                          <a:spcPts val="0"/>
                        </a:spcAft>
                      </a:pPr>
                      <a:r>
                        <a:rPr lang="nb-NO" sz="1600" b="1" dirty="0">
                          <a:solidFill>
                            <a:schemeClr val="tx1"/>
                          </a:solidFill>
                          <a:effectLst/>
                          <a:latin typeface="+mn-lt"/>
                        </a:rPr>
                        <a:t>Gruppe 1</a:t>
                      </a:r>
                      <a:endParaRPr lang="nb-NO"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FFDC7B"/>
                    </a:solidFill>
                  </a:tcPr>
                </a:tc>
                <a:tc>
                  <a:txBody>
                    <a:bodyPr/>
                    <a:lstStyle/>
                    <a:p>
                      <a:pPr>
                        <a:lnSpc>
                          <a:spcPct val="107000"/>
                        </a:lnSpc>
                        <a:spcAft>
                          <a:spcPts val="0"/>
                        </a:spcAft>
                      </a:pPr>
                      <a:endParaRPr lang="nb-NO" sz="1600" b="0" dirty="0">
                        <a:solidFill>
                          <a:schemeClr val="tx1"/>
                        </a:solidFill>
                        <a:effectLst/>
                        <a:latin typeface="+mn-lt"/>
                      </a:endParaRPr>
                    </a:p>
                    <a:p>
                      <a:pPr>
                        <a:lnSpc>
                          <a:spcPct val="107000"/>
                        </a:lnSpc>
                        <a:spcAft>
                          <a:spcPts val="0"/>
                        </a:spcAft>
                      </a:pPr>
                      <a:r>
                        <a:rPr lang="nb-NO" sz="1600" b="0" dirty="0">
                          <a:solidFill>
                            <a:schemeClr val="tx1"/>
                          </a:solidFill>
                          <a:effectLst/>
                          <a:latin typeface="+mn-lt"/>
                        </a:rPr>
                        <a:t>Påfølgende morgen våkner jenta opp av at gutten beføler/fingrer henne. </a:t>
                      </a:r>
                    </a:p>
                    <a:p>
                      <a:pPr marL="285750" lvl="0" indent="-285750">
                        <a:lnSpc>
                          <a:spcPct val="107000"/>
                        </a:lnSpc>
                        <a:spcAft>
                          <a:spcPts val="0"/>
                        </a:spcAft>
                        <a:buFont typeface="Arial" panose="020B0604020202020204" pitchFamily="34" charset="0"/>
                        <a:buChar char="•"/>
                      </a:pPr>
                      <a:r>
                        <a:rPr lang="nb-NO" sz="1600" b="0" dirty="0">
                          <a:solidFill>
                            <a:schemeClr val="tx1"/>
                          </a:solidFill>
                          <a:effectLst/>
                          <a:latin typeface="+mn-lt"/>
                        </a:rPr>
                        <a:t>Diskuter hva dere tror gutten tenkte</a:t>
                      </a:r>
                      <a:endParaRPr lang="nb-NO"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358420912"/>
                  </a:ext>
                </a:extLst>
              </a:tr>
              <a:tr h="1136073">
                <a:tc>
                  <a:txBody>
                    <a:bodyPr/>
                    <a:lstStyle/>
                    <a:p>
                      <a:pPr>
                        <a:lnSpc>
                          <a:spcPct val="107000"/>
                        </a:lnSpc>
                        <a:spcAft>
                          <a:spcPts val="0"/>
                        </a:spcAft>
                      </a:pPr>
                      <a:endParaRPr lang="nb-NO" sz="1600" dirty="0">
                        <a:solidFill>
                          <a:schemeClr val="tx1"/>
                        </a:solidFill>
                        <a:effectLst/>
                        <a:latin typeface="+mn-lt"/>
                      </a:endParaRPr>
                    </a:p>
                    <a:p>
                      <a:pPr algn="ctr">
                        <a:lnSpc>
                          <a:spcPct val="107000"/>
                        </a:lnSpc>
                        <a:spcAft>
                          <a:spcPts val="0"/>
                        </a:spcAft>
                      </a:pPr>
                      <a:r>
                        <a:rPr lang="nb-NO" sz="1600" dirty="0">
                          <a:solidFill>
                            <a:schemeClr val="tx1"/>
                          </a:solidFill>
                          <a:effectLst/>
                          <a:latin typeface="+mn-lt"/>
                        </a:rPr>
                        <a:t>Gruppe 2</a:t>
                      </a:r>
                      <a:endParaRPr lang="nb-NO"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FFDC7B"/>
                    </a:solidFill>
                  </a:tcPr>
                </a:tc>
                <a:tc>
                  <a:txBody>
                    <a:bodyPr/>
                    <a:lstStyle/>
                    <a:p>
                      <a:pPr>
                        <a:lnSpc>
                          <a:spcPct val="107000"/>
                        </a:lnSpc>
                        <a:spcAft>
                          <a:spcPts val="0"/>
                        </a:spcAft>
                      </a:pPr>
                      <a:endParaRPr lang="nb-NO" sz="1600" dirty="0">
                        <a:effectLst/>
                        <a:latin typeface="+mn-lt"/>
                      </a:endParaRPr>
                    </a:p>
                    <a:p>
                      <a:pPr>
                        <a:lnSpc>
                          <a:spcPct val="107000"/>
                        </a:lnSpc>
                        <a:spcAft>
                          <a:spcPts val="0"/>
                        </a:spcAft>
                      </a:pPr>
                      <a:r>
                        <a:rPr lang="nb-NO" sz="1600" dirty="0">
                          <a:effectLst/>
                          <a:latin typeface="+mn-lt"/>
                        </a:rPr>
                        <a:t>Påfølgende morgen våkner jenta opp av at gutten beføler/fingrer henne. </a:t>
                      </a:r>
                    </a:p>
                    <a:p>
                      <a:pPr marL="342900" lvl="0" indent="-342900">
                        <a:lnSpc>
                          <a:spcPct val="107000"/>
                        </a:lnSpc>
                        <a:spcAft>
                          <a:spcPts val="0"/>
                        </a:spcAft>
                        <a:buFont typeface="Arial" panose="020B0604020202020204" pitchFamily="34" charset="0"/>
                        <a:buChar char="•"/>
                      </a:pPr>
                      <a:r>
                        <a:rPr lang="nb-NO" sz="1600" dirty="0">
                          <a:effectLst/>
                          <a:latin typeface="+mn-lt"/>
                        </a:rPr>
                        <a:t>Diskuter hva dere tror jenta tenkte</a:t>
                      </a:r>
                      <a:endParaRPr lang="nb-NO" sz="1600" dirty="0">
                        <a:effectLst/>
                        <a:latin typeface="+mn-lt"/>
                        <a:ea typeface="Calibri" panose="020F0502020204030204" pitchFamily="34" charset="0"/>
                        <a:cs typeface="Times New Roman" panose="02020603050405020304" pitchFamily="18" charset="0"/>
                      </a:endParaRPr>
                    </a:p>
                  </a:txBody>
                  <a:tcPr marL="68580" marR="68580" marT="0" marB="0">
                    <a:solidFill>
                      <a:srgbClr val="D0BFAE"/>
                    </a:solidFill>
                  </a:tcPr>
                </a:tc>
                <a:extLst>
                  <a:ext uri="{0D108BD9-81ED-4DB2-BD59-A6C34878D82A}">
                    <a16:rowId xmlns:a16="http://schemas.microsoft.com/office/drawing/2014/main" val="4226930196"/>
                  </a:ext>
                </a:extLst>
              </a:tr>
              <a:tr h="1136073">
                <a:tc>
                  <a:txBody>
                    <a:bodyPr/>
                    <a:lstStyle/>
                    <a:p>
                      <a:pPr>
                        <a:lnSpc>
                          <a:spcPct val="107000"/>
                        </a:lnSpc>
                        <a:spcAft>
                          <a:spcPts val="0"/>
                        </a:spcAft>
                      </a:pPr>
                      <a:endParaRPr lang="nb-NO" sz="1600" dirty="0">
                        <a:solidFill>
                          <a:schemeClr val="tx1"/>
                        </a:solidFill>
                        <a:effectLst/>
                        <a:latin typeface="+mn-lt"/>
                      </a:endParaRPr>
                    </a:p>
                    <a:p>
                      <a:pPr algn="ctr">
                        <a:lnSpc>
                          <a:spcPct val="107000"/>
                        </a:lnSpc>
                        <a:spcAft>
                          <a:spcPts val="0"/>
                        </a:spcAft>
                      </a:pPr>
                      <a:r>
                        <a:rPr lang="nb-NO" sz="1600" dirty="0">
                          <a:solidFill>
                            <a:schemeClr val="tx1"/>
                          </a:solidFill>
                          <a:effectLst/>
                          <a:latin typeface="+mn-lt"/>
                        </a:rPr>
                        <a:t>Gruppe 3</a:t>
                      </a:r>
                      <a:endParaRPr lang="nb-NO"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FFDC7B"/>
                    </a:solidFill>
                  </a:tcPr>
                </a:tc>
                <a:tc>
                  <a:txBody>
                    <a:bodyPr/>
                    <a:lstStyle/>
                    <a:p>
                      <a:pPr>
                        <a:lnSpc>
                          <a:spcPct val="107000"/>
                        </a:lnSpc>
                        <a:spcAft>
                          <a:spcPts val="0"/>
                        </a:spcAft>
                      </a:pPr>
                      <a:endParaRPr lang="nb-NO" sz="1600" dirty="0">
                        <a:effectLst/>
                        <a:latin typeface="+mn-lt"/>
                      </a:endParaRPr>
                    </a:p>
                    <a:p>
                      <a:pPr>
                        <a:lnSpc>
                          <a:spcPct val="107000"/>
                        </a:lnSpc>
                        <a:spcAft>
                          <a:spcPts val="0"/>
                        </a:spcAft>
                      </a:pPr>
                      <a:r>
                        <a:rPr lang="nb-NO" sz="1600" dirty="0">
                          <a:effectLst/>
                          <a:latin typeface="+mn-lt"/>
                        </a:rPr>
                        <a:t>Påfølgende morgen våkner gutten opp av at jenta beføler/runker han.</a:t>
                      </a:r>
                    </a:p>
                    <a:p>
                      <a:pPr marL="285750" lvl="0" indent="-285750">
                        <a:lnSpc>
                          <a:spcPct val="107000"/>
                        </a:lnSpc>
                        <a:spcAft>
                          <a:spcPts val="0"/>
                        </a:spcAft>
                        <a:buFont typeface="Arial" panose="020B0604020202020204" pitchFamily="34" charset="0"/>
                        <a:buChar char="•"/>
                      </a:pPr>
                      <a:r>
                        <a:rPr lang="nb-NO" sz="1600" dirty="0">
                          <a:effectLst/>
                          <a:latin typeface="+mn-lt"/>
                        </a:rPr>
                        <a:t>Diskuter hva dere tror gutten tenkte</a:t>
                      </a:r>
                    </a:p>
                    <a:p>
                      <a:pPr marL="342900" lvl="0" indent="-342900">
                        <a:lnSpc>
                          <a:spcPct val="107000"/>
                        </a:lnSpc>
                        <a:spcAft>
                          <a:spcPts val="0"/>
                        </a:spcAft>
                        <a:buFont typeface="Calibri" panose="020F0502020204030204" pitchFamily="34" charset="0"/>
                        <a:buChar char="-"/>
                      </a:pPr>
                      <a:endParaRPr lang="nb-NO" sz="1600" dirty="0">
                        <a:effectLst/>
                        <a:latin typeface="+mn-lt"/>
                        <a:ea typeface="Calibri" panose="020F0502020204030204" pitchFamily="34" charset="0"/>
                        <a:cs typeface="Times New Roman" panose="02020603050405020304" pitchFamily="18" charset="0"/>
                      </a:endParaRPr>
                    </a:p>
                    <a:p>
                      <a:pPr marL="0" lvl="0" indent="0">
                        <a:lnSpc>
                          <a:spcPct val="107000"/>
                        </a:lnSpc>
                        <a:spcAft>
                          <a:spcPts val="0"/>
                        </a:spcAft>
                        <a:buFont typeface="Calibri" panose="020F0502020204030204" pitchFamily="34" charset="0"/>
                        <a:buNone/>
                      </a:pPr>
                      <a:endParaRPr lang="nb-NO"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81161124"/>
                  </a:ext>
                </a:extLst>
              </a:tr>
              <a:tr h="1812712">
                <a:tc>
                  <a:txBody>
                    <a:bodyPr/>
                    <a:lstStyle/>
                    <a:p>
                      <a:pPr>
                        <a:lnSpc>
                          <a:spcPct val="107000"/>
                        </a:lnSpc>
                        <a:spcAft>
                          <a:spcPts val="0"/>
                        </a:spcAft>
                      </a:pPr>
                      <a:endParaRPr lang="nb-NO" sz="1600" dirty="0">
                        <a:solidFill>
                          <a:schemeClr val="tx1"/>
                        </a:solidFill>
                        <a:effectLst/>
                        <a:latin typeface="+mn-lt"/>
                      </a:endParaRPr>
                    </a:p>
                    <a:p>
                      <a:pPr algn="ctr">
                        <a:lnSpc>
                          <a:spcPct val="107000"/>
                        </a:lnSpc>
                        <a:spcAft>
                          <a:spcPts val="0"/>
                        </a:spcAft>
                      </a:pPr>
                      <a:r>
                        <a:rPr lang="nb-NO" sz="1600" dirty="0">
                          <a:solidFill>
                            <a:schemeClr val="tx1"/>
                          </a:solidFill>
                          <a:effectLst/>
                          <a:latin typeface="+mn-lt"/>
                        </a:rPr>
                        <a:t>     Gruppe 4</a:t>
                      </a:r>
                      <a:endParaRPr lang="nb-NO"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FFDC7B"/>
                    </a:solidFill>
                  </a:tcPr>
                </a:tc>
                <a:tc>
                  <a:txBody>
                    <a:bodyPr/>
                    <a:lstStyle/>
                    <a:p>
                      <a:pPr>
                        <a:lnSpc>
                          <a:spcPct val="107000"/>
                        </a:lnSpc>
                        <a:spcAft>
                          <a:spcPts val="0"/>
                        </a:spcAft>
                      </a:pPr>
                      <a:endParaRPr lang="nb-NO" sz="1600" dirty="0">
                        <a:effectLst/>
                        <a:latin typeface="+mn-lt"/>
                      </a:endParaRPr>
                    </a:p>
                    <a:p>
                      <a:pPr>
                        <a:lnSpc>
                          <a:spcPct val="107000"/>
                        </a:lnSpc>
                        <a:spcAft>
                          <a:spcPts val="0"/>
                        </a:spcAft>
                      </a:pPr>
                      <a:r>
                        <a:rPr lang="nb-NO" sz="1600" dirty="0">
                          <a:effectLst/>
                          <a:latin typeface="+mn-lt"/>
                        </a:rPr>
                        <a:t>Påfølgende morgen våkner gutten opp av at jenta beføler/runker han.</a:t>
                      </a:r>
                    </a:p>
                    <a:p>
                      <a:pPr marL="342900" lvl="0" indent="-342900">
                        <a:lnSpc>
                          <a:spcPct val="107000"/>
                        </a:lnSpc>
                        <a:spcAft>
                          <a:spcPts val="0"/>
                        </a:spcAft>
                        <a:buFont typeface="Arial" panose="020B0604020202020204" pitchFamily="34" charset="0"/>
                        <a:buChar char="•"/>
                      </a:pPr>
                      <a:r>
                        <a:rPr lang="nb-NO" sz="1600" dirty="0">
                          <a:effectLst/>
                          <a:latin typeface="+mn-lt"/>
                        </a:rPr>
                        <a:t>Diskuter hva dere tror jenta tenkte</a:t>
                      </a:r>
                      <a:endParaRPr lang="nb-NO" sz="1600" dirty="0">
                        <a:effectLst/>
                        <a:latin typeface="+mn-lt"/>
                        <a:ea typeface="Calibri" panose="020F0502020204030204" pitchFamily="34" charset="0"/>
                        <a:cs typeface="Times New Roman" panose="02020603050405020304" pitchFamily="18" charset="0"/>
                      </a:endParaRPr>
                    </a:p>
                  </a:txBody>
                  <a:tcPr marL="68580" marR="68580" marT="0" marB="0">
                    <a:solidFill>
                      <a:srgbClr val="D0BFAE"/>
                    </a:solidFill>
                  </a:tcPr>
                </a:tc>
                <a:extLst>
                  <a:ext uri="{0D108BD9-81ED-4DB2-BD59-A6C34878D82A}">
                    <a16:rowId xmlns:a16="http://schemas.microsoft.com/office/drawing/2014/main" val="4058267355"/>
                  </a:ext>
                </a:extLst>
              </a:tr>
            </a:tbl>
          </a:graphicData>
        </a:graphic>
      </p:graphicFrame>
      <p:sp>
        <p:nvSpPr>
          <p:cNvPr id="7" name="Rectangle 1"/>
          <p:cNvSpPr>
            <a:spLocks noChangeArrowheads="1"/>
          </p:cNvSpPr>
          <p:nvPr/>
        </p:nvSpPr>
        <p:spPr bwMode="auto">
          <a:xfrm>
            <a:off x="0" y="-48399"/>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2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8" name="TekstSylinder 7"/>
          <p:cNvSpPr txBox="1"/>
          <p:nvPr/>
        </p:nvSpPr>
        <p:spPr>
          <a:xfrm>
            <a:off x="9226798" y="6487162"/>
            <a:ext cx="2823410" cy="292388"/>
          </a:xfrm>
          <a:prstGeom prst="rect">
            <a:avLst/>
          </a:prstGeom>
          <a:noFill/>
        </p:spPr>
        <p:txBody>
          <a:bodyPr wrap="square" rtlCol="0">
            <a:spAutoFit/>
          </a:bodyPr>
          <a:lstStyle/>
          <a:p>
            <a:pPr algn="l"/>
            <a:r>
              <a:rPr lang="nb-NO" sz="1300" dirty="0"/>
              <a:t>Hvem utsettes for overgrep 2/4</a:t>
            </a:r>
          </a:p>
        </p:txBody>
      </p:sp>
      <p:sp>
        <p:nvSpPr>
          <p:cNvPr id="9" name="Tittel 1"/>
          <p:cNvSpPr txBox="1">
            <a:spLocks/>
          </p:cNvSpPr>
          <p:nvPr/>
        </p:nvSpPr>
        <p:spPr>
          <a:xfrm>
            <a:off x="503583" y="228600"/>
            <a:ext cx="9469438" cy="1311999"/>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a:lstStyle>
          <a:p>
            <a:r>
              <a:rPr lang="nb-NO" b="1" dirty="0"/>
              <a:t>Hvem utsettes for overgrep? </a:t>
            </a:r>
            <a:br>
              <a:rPr lang="nb-NO" dirty="0"/>
            </a:br>
            <a:endParaRPr lang="nb-NO" dirty="0"/>
          </a:p>
        </p:txBody>
      </p:sp>
    </p:spTree>
    <p:extLst>
      <p:ext uri="{BB962C8B-B14F-4D97-AF65-F5344CB8AC3E}">
        <p14:creationId xmlns:p14="http://schemas.microsoft.com/office/powerpoint/2010/main" val="772096908"/>
      </p:ext>
    </p:extLst>
  </p:cSld>
  <p:clrMapOvr>
    <a:masterClrMapping/>
  </p:clrMapOvr>
</p:sld>
</file>

<file path=ppt/theme/theme1.xml><?xml version="1.0" encoding="utf-8"?>
<a:theme xmlns:a="http://schemas.openxmlformats.org/drawingml/2006/main" name="Oslo 2019 / positiv">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Test">
      <a:majorFont>
        <a:latin typeface="Oslo Sans Office Normal"/>
        <a:ea typeface=""/>
        <a:cs typeface=""/>
      </a:majorFont>
      <a:minorFont>
        <a:latin typeface="Oslo Sans Office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slo_2019_basic-old" id="{AA65264D-FCB6-4E06-AB1D-427685B1D6BE}" vid="{CD2EBACD-B9CE-46A3-8749-0DC6DD7057C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F683CB0A0E01469562A0749F50D5F9" ma:contentTypeVersion="3" ma:contentTypeDescription="Create a new document." ma:contentTypeScope="" ma:versionID="dbf02c82aa4769072e8c84a053be57cc">
  <xsd:schema xmlns:xsd="http://www.w3.org/2001/XMLSchema" xmlns:xs="http://www.w3.org/2001/XMLSchema" xmlns:p="http://schemas.microsoft.com/office/2006/metadata/properties" xmlns:ns2="dc101ed9-435a-49a5-ba20-6afafff92837" targetNamespace="http://schemas.microsoft.com/office/2006/metadata/properties" ma:root="true" ma:fieldsID="f4017e8a9b7bea98680893d39a941d29" ns2:_="">
    <xsd:import namespace="dc101ed9-435a-49a5-ba20-6afafff92837"/>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01ed9-435a-49a5-ba20-6afafff928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74A40E-E6D7-4D4E-9019-0F20C6F701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101ed9-435a-49a5-ba20-6afafff928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B9C9A5-B9A8-440F-B64E-E326448F09A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dc101ed9-435a-49a5-ba20-6afafff92837"/>
    <ds:schemaRef ds:uri="http://www.w3.org/XML/1998/namespace"/>
  </ds:schemaRefs>
</ds:datastoreItem>
</file>

<file path=customXml/itemProps3.xml><?xml version="1.0" encoding="utf-8"?>
<ds:datastoreItem xmlns:ds="http://schemas.openxmlformats.org/officeDocument/2006/customXml" ds:itemID="{76D06D04-88FC-4319-A8DE-D6BF5A96E2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Osloskolen_mal</Template>
  <TotalTime>2016</TotalTime>
  <Words>3996</Words>
  <Application>Microsoft Office PowerPoint</Application>
  <PresentationFormat>Widescreen</PresentationFormat>
  <Paragraphs>524</Paragraphs>
  <Slides>32</Slides>
  <Notes>32</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32</vt:i4>
      </vt:variant>
    </vt:vector>
  </HeadingPairs>
  <TitlesOfParts>
    <vt:vector size="41" baseType="lpstr">
      <vt:lpstr>Oslo Sans</vt:lpstr>
      <vt:lpstr>Oslo Sans Office Normal</vt:lpstr>
      <vt:lpstr>Oslo Sans Office</vt:lpstr>
      <vt:lpstr>Arial</vt:lpstr>
      <vt:lpstr>Open Sans</vt:lpstr>
      <vt:lpstr>Oslo Sans Light</vt:lpstr>
      <vt:lpstr>Wingdings</vt:lpstr>
      <vt:lpstr>Calibri</vt:lpstr>
      <vt:lpstr>Oslo 2019 / positiv</vt:lpstr>
      <vt:lpstr>Seksualitet og grensesetting  - undervisningsopplegg </vt:lpstr>
      <vt:lpstr>Anonyme spørsmål </vt:lpstr>
      <vt:lpstr>Grensesetting og samtykke</vt:lpstr>
      <vt:lpstr>Sex eller ikke sex? </vt:lpstr>
      <vt:lpstr>Sex eller ikke sex?</vt:lpstr>
      <vt:lpstr>PowerPoint-presentasjon</vt:lpstr>
      <vt:lpstr> Refleksjonsspørsmål:</vt:lpstr>
      <vt:lpstr>Hvem utsettes for overgrep?  </vt:lpstr>
      <vt:lpstr>Refleksjonsoppgaver til gruppene</vt:lpstr>
      <vt:lpstr>Refleksjonsspørsmål:  </vt:lpstr>
      <vt:lpstr>Hvem utsettes for overgrep? </vt:lpstr>
      <vt:lpstr>Full venn</vt:lpstr>
      <vt:lpstr>Full venn  Refleksjonsspørsmål:</vt:lpstr>
      <vt:lpstr>Hele veien?</vt:lpstr>
      <vt:lpstr>Hele veien?  Refleksjonsspørsmål: </vt:lpstr>
      <vt:lpstr>Sugemerket</vt:lpstr>
      <vt:lpstr>Sugemerket   </vt:lpstr>
      <vt:lpstr>Entusiastisk samtykke</vt:lpstr>
      <vt:lpstr>Refleksjonsspørsmål:</vt:lpstr>
      <vt:lpstr>Entusiastisk samtykke </vt:lpstr>
      <vt:lpstr>Refleksjonsspørsmål:</vt:lpstr>
      <vt:lpstr>Kline i sofaen</vt:lpstr>
      <vt:lpstr>Kline i sofaen  Refleksjonsspørsmål:</vt:lpstr>
      <vt:lpstr>Seksualisert og diskriminerende språkbruk</vt:lpstr>
      <vt:lpstr>Seksualisert og diskriminerende språkbruk  Refleksjonsspørsmål:</vt:lpstr>
      <vt:lpstr>Seksualisert og diskriminerende språkbruk  Refleksjonsspørsmål:</vt:lpstr>
      <vt:lpstr>Nakenbilder</vt:lpstr>
      <vt:lpstr>Nakenbilder  Hva sier lovverket om deling  av nakenbilder? </vt:lpstr>
      <vt:lpstr>Nakenbilder  Spørsmål om deling av nakenbilder:  </vt:lpstr>
      <vt:lpstr>Sex før ekteskap?</vt:lpstr>
      <vt:lpstr>Sex før ekteskap?</vt:lpstr>
      <vt:lpstr>Avslutning</vt:lpstr>
    </vt:vector>
  </TitlesOfParts>
  <Company>Utdanningsetaten i Oslo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Grensesetting i seksualundervisningen – undervisningsopplegg</dc:title>
  <dc:creator>Sigrid Moen</dc:creator>
  <cp:lastModifiedBy>Anneli Rønes</cp:lastModifiedBy>
  <cp:revision>254</cp:revision>
  <cp:lastPrinted>2019-06-21T12:24:27Z</cp:lastPrinted>
  <dcterms:created xsi:type="dcterms:W3CDTF">2019-05-28T08:50:36Z</dcterms:created>
  <dcterms:modified xsi:type="dcterms:W3CDTF">2019-10-30T11:38:25Z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0x010100C5F683CB0A0E01469562A0749F50D5F9</vt:lpwstr>
  </property>
</Properties>
</file>