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
      <p:font typeface="Poppins" panose="00000500000000000000" pitchFamily="2" charset="0"/>
      <p:regular r:id="rId23"/>
      <p:bold r:id="rId24"/>
      <p:italic r:id="rId25"/>
      <p:boldItalic r:id="rId26"/>
    </p:embeddedFont>
    <p:embeddedFont>
      <p:font typeface="Poppins Black" panose="00000A00000000000000" pitchFamily="2" charset="0"/>
      <p:bold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72" y="9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o-N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o-NO"/>
              <a:t>Husk å si ting om deg selv. </a:t>
            </a: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ecb7f7fe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g11ecb7f7f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3761213e8d_0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o-NO"/>
              <a:t>1. Tidlig forskning og behandling av kjønnsinkongruens, forskjell for tidligere var at de behandlet dysforien, og ikke forsøkte å kurere folk. </a:t>
            </a:r>
            <a:endParaRPr/>
          </a:p>
          <a:p>
            <a:pPr marL="0" lvl="0" indent="0" algn="l" rtl="0">
              <a:spcBef>
                <a:spcPts val="0"/>
              </a:spcBef>
              <a:spcAft>
                <a:spcPts val="0"/>
              </a:spcAft>
              <a:buNone/>
            </a:pPr>
            <a:r>
              <a:rPr lang="no-NO"/>
              <a:t>2. Mai 1933- nazi raid på institutt fur sexualvitenschaft</a:t>
            </a:r>
            <a:endParaRPr/>
          </a:p>
          <a:p>
            <a:pPr marL="0" lvl="0" indent="0" algn="l" rtl="0">
              <a:spcBef>
                <a:spcPts val="0"/>
              </a:spcBef>
              <a:spcAft>
                <a:spcPts val="0"/>
              </a:spcAft>
              <a:buNone/>
            </a:pPr>
            <a:r>
              <a:rPr lang="no-NO"/>
              <a:t>3. Des 1952, ex-gi, Christine Jorgensen, ansett som den første som fkk vellykket kjønnsbekreftende kirurgi. </a:t>
            </a:r>
            <a:endParaRPr/>
          </a:p>
          <a:p>
            <a:pPr marL="0" lvl="0" indent="0" algn="l" rtl="0">
              <a:spcBef>
                <a:spcPts val="0"/>
              </a:spcBef>
              <a:spcAft>
                <a:spcPts val="0"/>
              </a:spcAft>
              <a:buNone/>
            </a:pPr>
            <a:r>
              <a:rPr lang="no-NO"/>
              <a:t>4. Transfolk var tilstede under Stonewall-opptøyene </a:t>
            </a:r>
            <a:endParaRPr/>
          </a:p>
          <a:p>
            <a:pPr marL="0" lvl="0" indent="0" algn="l" rtl="0">
              <a:spcBef>
                <a:spcPts val="0"/>
              </a:spcBef>
              <a:spcAft>
                <a:spcPts val="0"/>
              </a:spcAft>
              <a:buNone/>
            </a:pPr>
            <a:r>
              <a:rPr lang="no-NO"/>
              <a:t>5. og under en måned senere klarte endelig USA å putte en mann på månen. Jeg sier ikke at det henger sammen altså</a:t>
            </a:r>
            <a:endParaRPr/>
          </a:p>
          <a:p>
            <a:pPr marL="0" lvl="0" indent="0" algn="l" rtl="0">
              <a:spcBef>
                <a:spcPts val="0"/>
              </a:spcBef>
              <a:spcAft>
                <a:spcPts val="0"/>
              </a:spcAft>
              <a:buNone/>
            </a:pPr>
            <a:r>
              <a:rPr lang="no-NO"/>
              <a:t>6. I Norge har vi behandlet transfolk siden ca 50/60-tallet</a:t>
            </a:r>
            <a:endParaRPr/>
          </a:p>
        </p:txBody>
      </p:sp>
      <p:sp>
        <p:nvSpPr>
          <p:cNvPr id="118" name="Google Shape;118;g13761213e8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15236185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15236185b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115236185b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no-NO"/>
              <a:t>Nasjonal retningslinje krever ikke psykiatrisk utredning</a:t>
            </a:r>
            <a:endParaRPr/>
          </a:p>
          <a:p>
            <a:pPr marL="0" lvl="0" indent="0" algn="l" rtl="0">
              <a:spcBef>
                <a:spcPts val="0"/>
              </a:spcBef>
              <a:spcAft>
                <a:spcPts val="0"/>
              </a:spcAft>
              <a:buNone/>
            </a:pPr>
            <a:endParaRPr/>
          </a:p>
          <a:p>
            <a:pPr marL="457200" lvl="0" indent="-317500" algn="l" rtl="0">
              <a:lnSpc>
                <a:spcPct val="115000"/>
              </a:lnSpc>
              <a:spcBef>
                <a:spcPts val="0"/>
              </a:spcBef>
              <a:spcAft>
                <a:spcPts val="0"/>
              </a:spcAft>
              <a:buSzPts val="1400"/>
              <a:buChar char="-"/>
            </a:pPr>
            <a:r>
              <a:rPr lang="no-NO" sz="1100">
                <a:latin typeface="Arial"/>
                <a:ea typeface="Arial"/>
                <a:cs typeface="Arial"/>
                <a:sym typeface="Arial"/>
              </a:rPr>
              <a:t>Kjønnsbekreftende (be)handling. Å nekte behandling er også en handling, riktignok ikke kjønnsbekreftende.</a:t>
            </a:r>
            <a:endParaRPr/>
          </a:p>
        </p:txBody>
      </p:sp>
      <p:sp>
        <p:nvSpPr>
          <p:cNvPr id="141" name="Google Shape;14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42e10f1c9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o-NO"/>
              <a:t>Ingen forventer at du skal kunne alt, og man håper stort sett bare at personen man kommer til ikke er avvisende og dømmende.</a:t>
            </a:r>
            <a:endParaRPr/>
          </a:p>
        </p:txBody>
      </p:sp>
      <p:sp>
        <p:nvSpPr>
          <p:cNvPr id="151" name="Google Shape;151;g142e10f1c9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42e10f1c9e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no-NO" sz="1100" b="1">
                <a:latin typeface="Arial"/>
                <a:ea typeface="Arial"/>
                <a:cs typeface="Arial"/>
                <a:sym typeface="Arial"/>
              </a:rPr>
              <a:t>Hva betyr </a:t>
            </a:r>
            <a:r>
              <a:rPr lang="no-NO" sz="1100">
                <a:latin typeface="Arial"/>
                <a:ea typeface="Arial"/>
                <a:cs typeface="Arial"/>
                <a:sym typeface="Arial"/>
              </a:rPr>
              <a:t>- “Ok, du sier du er en transkvinne, hva betyr det for deg?” Du sier du er ikke-binær, hva legger du i det?</a:t>
            </a:r>
            <a:endParaRPr sz="1100">
              <a:latin typeface="Arial"/>
              <a:ea typeface="Arial"/>
              <a:cs typeface="Arial"/>
              <a:sym typeface="Arial"/>
            </a:endParaRPr>
          </a:p>
          <a:p>
            <a:pPr marL="0" lvl="0" indent="0" algn="l" rtl="0">
              <a:lnSpc>
                <a:spcPct val="115000"/>
              </a:lnSpc>
              <a:spcBef>
                <a:spcPts val="0"/>
              </a:spcBef>
              <a:spcAft>
                <a:spcPts val="0"/>
              </a:spcAft>
              <a:buNone/>
            </a:pPr>
            <a:r>
              <a:rPr lang="no-NO" sz="1100">
                <a:latin typeface="Arial"/>
                <a:ea typeface="Arial"/>
                <a:cs typeface="Arial"/>
                <a:sym typeface="Arial"/>
              </a:rPr>
              <a:t>På den måten får man avdekket personens egne refleksjoner og åpner for å finne ut mer om ønsker og behov. Og man slipper å gjette på hva eventuelle kroppslige ønsker personen har. Bruk språket pasienten bruker om seg selv, på den måten unngår du å tråkke på noen tær. Bruker noen født i feil kropp om seg selv, så bruk det om de, selv om trans er det ordet vi hører mest i media for tiden.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None/>
            </a:pPr>
            <a:r>
              <a:rPr lang="no-NO" sz="1100" b="1">
                <a:latin typeface="Arial"/>
                <a:ea typeface="Arial"/>
                <a:cs typeface="Arial"/>
                <a:sym typeface="Arial"/>
              </a:rPr>
              <a:t>Hva trenger du fra meg? Hva kan jeg gjøre for deg?</a:t>
            </a:r>
            <a:r>
              <a:rPr lang="no-NO" sz="1100">
                <a:latin typeface="Arial"/>
                <a:ea typeface="Arial"/>
                <a:cs typeface="Arial"/>
                <a:sym typeface="Arial"/>
              </a:rPr>
              <a:t> - Legger lista så du ikke må anta hva de eventuelt ønsker. </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no-NO" sz="1100" b="1">
                <a:latin typeface="Arial"/>
                <a:ea typeface="Arial"/>
                <a:cs typeface="Arial"/>
                <a:sym typeface="Arial"/>
              </a:rPr>
              <a:t>Hvordan skal jeg omtale deg? </a:t>
            </a:r>
            <a:r>
              <a:rPr lang="no-NO" sz="1100">
                <a:latin typeface="Arial"/>
                <a:ea typeface="Arial"/>
                <a:cs typeface="Arial"/>
                <a:sym typeface="Arial"/>
              </a:rPr>
              <a:t>- Kanskje er de ikke klar for å bli omtalt som de vil enda, men f.eks at de kan omtales med rett navn og pronomen hos deg, kan være et godt første steg.</a:t>
            </a:r>
            <a:endParaRPr sz="1100">
              <a:latin typeface="Arial"/>
              <a:ea typeface="Arial"/>
              <a:cs typeface="Arial"/>
              <a:sym typeface="Arial"/>
            </a:endParaRPr>
          </a:p>
          <a:p>
            <a:pPr marL="0" lvl="0" indent="0" algn="l" rtl="0">
              <a:lnSpc>
                <a:spcPct val="115000"/>
              </a:lnSpc>
              <a:spcBef>
                <a:spcPts val="0"/>
              </a:spcBef>
              <a:spcAft>
                <a:spcPts val="0"/>
              </a:spcAft>
              <a:buNone/>
            </a:pPr>
            <a:r>
              <a:rPr lang="no-NO" sz="1100">
                <a:latin typeface="Arial"/>
                <a:ea typeface="Arial"/>
                <a:cs typeface="Arial"/>
                <a:sym typeface="Arial"/>
              </a:rPr>
              <a:t>Bruk språket folk bruker om seg selv.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no-NO" sz="1100">
                <a:latin typeface="Arial"/>
                <a:ea typeface="Arial"/>
                <a:cs typeface="Arial"/>
                <a:sym typeface="Arial"/>
              </a:rPr>
              <a:t>Kjønnsbekreftende (be)handling. Å nekte behandling er også en handling, riktignok ikke kjønnsbekreftende.</a:t>
            </a:r>
            <a:endParaRPr sz="1100">
              <a:latin typeface="Arial"/>
              <a:ea typeface="Arial"/>
              <a:cs typeface="Arial"/>
              <a:sym typeface="Arial"/>
            </a:endParaRPr>
          </a:p>
          <a:p>
            <a:pPr marL="0" lvl="0" indent="0" algn="l" rtl="0">
              <a:spcBef>
                <a:spcPts val="0"/>
              </a:spcBef>
              <a:spcAft>
                <a:spcPts val="0"/>
              </a:spcAft>
              <a:buNone/>
            </a:pPr>
            <a:endParaRPr/>
          </a:p>
        </p:txBody>
      </p:sp>
      <p:sp>
        <p:nvSpPr>
          <p:cNvPr id="160" name="Google Shape;160;g142e10f1c9e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42e10f1c9e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no-NO" b="1"/>
              <a:t>Lite:</a:t>
            </a:r>
            <a:r>
              <a:rPr lang="no-NO"/>
              <a:t> Det kjipeste vi kan høre når vi kommer til folk er “Åh, dette kan jeg veldig lite om”. Jeg fikk f.eks beskjed fra min fastlege at dette kunne hun veldig lite om, men jeg virket veldig ressurssterk så jeg visste nok hvor jeg skulle gå for mer hjelp. Ingen forventer at du er ekspert, men vi håper du ikke løper unna tematikken bare fordi vi er trans.</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no-NO" b="1"/>
              <a:t>Mye:</a:t>
            </a:r>
            <a:r>
              <a:rPr lang="no-NO"/>
              <a:t> </a:t>
            </a:r>
            <a:r>
              <a:rPr lang="no-NO" sz="1100">
                <a:latin typeface="Arial"/>
                <a:ea typeface="Arial"/>
                <a:cs typeface="Arial"/>
                <a:sym typeface="Arial"/>
              </a:rPr>
              <a:t>Ja, selv om tante Berit har en nabo som også er trans og du hadde en hyggelig samtale med han, eh hun eh hen over hekken.</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457200" lvl="0" indent="-317500" algn="l" rtl="0">
              <a:spcBef>
                <a:spcPts val="0"/>
              </a:spcBef>
              <a:spcAft>
                <a:spcPts val="0"/>
              </a:spcAft>
              <a:buSzPts val="1400"/>
              <a:buChar char="-"/>
            </a:pPr>
            <a:r>
              <a:rPr lang="no-NO" b="1"/>
              <a:t>Berøring: </a:t>
            </a:r>
            <a:r>
              <a:rPr lang="no-NO"/>
              <a:t>Frykten for å stille relevante spørsmål kan etterlate personen med en følelse av å ha oppnådd ingenting, og mer forvirring rundt veien videre enn før. Fokuser på det du kan, og hva du kan gjøre innenfor de rammene, samt hva du kan gjøre for å innhente mer info. </a:t>
            </a:r>
            <a:endParaRPr/>
          </a:p>
        </p:txBody>
      </p:sp>
      <p:sp>
        <p:nvSpPr>
          <p:cNvPr id="168" name="Google Shape;168;g142e10f1c9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tellysbil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no-NO" smtClean="0"/>
              <a:pPr/>
              <a:t>‹#›</a:t>
            </a:fld>
            <a:endParaRPr lang="no-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ddrett teks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no-NO" smtClean="0"/>
              <a:pPr/>
              <a:t>‹#›</a:t>
            </a:fld>
            <a:endParaRPr lang="no-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drett tittel og teks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no-NO" smtClean="0"/>
              <a:pPr/>
              <a:t>‹#›</a:t>
            </a:fld>
            <a:endParaRPr lang="no-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no-NO" smtClean="0"/>
              <a:pPr/>
              <a:t>‹#›</a:t>
            </a:fld>
            <a:endParaRPr lang="no-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ndelingsoverskrift"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no-NO" smtClean="0"/>
              <a:pPr/>
              <a:t>‹#›</a:t>
            </a:fld>
            <a:endParaRPr lang="no-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no-NO" smtClean="0"/>
              <a:pPr/>
              <a:t>‹#›</a:t>
            </a:fld>
            <a:endParaRPr lang="no-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no-NO" smtClean="0"/>
              <a:pPr/>
              <a:t>‹#›</a:t>
            </a:fld>
            <a:endParaRPr lang="no-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no-NO" smtClean="0"/>
              <a:pPr/>
              <a:t>‹#›</a:t>
            </a:fld>
            <a:endParaRPr lang="no-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no-NO" smtClean="0"/>
              <a:pPr/>
              <a:t>‹#›</a:t>
            </a:fld>
            <a:endParaRPr lang="no-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no-NO" smtClean="0"/>
              <a:pPr/>
              <a:t>‹#›</a:t>
            </a:fld>
            <a:endParaRPr lang="no-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e med tekst"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7"/>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no-NO" smtClean="0"/>
              <a:pPr/>
              <a:t>‹#›</a:t>
            </a:fld>
            <a:endParaRPr lang="no-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no-NO" smtClean="0"/>
              <a:pPr/>
              <a:t>‹#›</a:t>
            </a:fld>
            <a:endParaRPr lang="no-NO"/>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friosloviken.no/kun/ressurser/kjon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2209800" y="1122363"/>
            <a:ext cx="7772400" cy="2387600"/>
          </a:xfrm>
          <a:prstGeom prst="rect">
            <a:avLst/>
          </a:prstGeom>
          <a:noFill/>
          <a:ln>
            <a:noFill/>
          </a:ln>
        </p:spPr>
        <p:txBody>
          <a:bodyPr spcFirstLastPara="1" wrap="square" lIns="91425" tIns="45700" rIns="91425" bIns="45700" anchor="b" anchorCtr="0">
            <a:normAutofit/>
          </a:bodyPr>
          <a:lstStyle/>
          <a:p>
            <a:endParaRPr/>
          </a:p>
        </p:txBody>
      </p:sp>
      <p:sp>
        <p:nvSpPr>
          <p:cNvPr id="89" name="Google Shape;89;p13"/>
          <p:cNvSpPr txBox="1">
            <a:spLocks noGrp="1"/>
          </p:cNvSpPr>
          <p:nvPr>
            <p:ph type="subTitle" idx="1"/>
          </p:nvPr>
        </p:nvSpPr>
        <p:spPr>
          <a:xfrm>
            <a:off x="2667000" y="3602038"/>
            <a:ext cx="6858000" cy="1655762"/>
          </a:xfrm>
          <a:prstGeom prst="rect">
            <a:avLst/>
          </a:prstGeom>
          <a:noFill/>
          <a:ln>
            <a:noFill/>
          </a:ln>
        </p:spPr>
        <p:txBody>
          <a:bodyPr spcFirstLastPara="1" wrap="square" lIns="91425" tIns="45700" rIns="91425" bIns="45700" anchor="t" anchorCtr="0">
            <a:normAutofit/>
          </a:bodyPr>
          <a:lstStyle/>
          <a:p>
            <a:pPr marL="0" indent="0">
              <a:spcBef>
                <a:spcPts val="0"/>
              </a:spcBef>
            </a:pPr>
            <a:endParaRPr/>
          </a:p>
        </p:txBody>
      </p:sp>
      <p:pic>
        <p:nvPicPr>
          <p:cNvPr id="90" name="Google Shape;90;p13"/>
          <p:cNvPicPr preferRelativeResize="0"/>
          <p:nvPr/>
        </p:nvPicPr>
        <p:blipFill rotWithShape="1">
          <a:blip r:embed="rId3">
            <a:alphaModFix/>
          </a:blip>
          <a:srcRect r="-4166"/>
          <a:stretch/>
        </p:blipFill>
        <p:spPr>
          <a:xfrm>
            <a:off x="1524001" y="-78675"/>
            <a:ext cx="9524997" cy="6857998"/>
          </a:xfrm>
          <a:prstGeom prst="rect">
            <a:avLst/>
          </a:prstGeom>
          <a:noFill/>
          <a:ln>
            <a:noFill/>
          </a:ln>
        </p:spPr>
      </p:pic>
      <p:sp>
        <p:nvSpPr>
          <p:cNvPr id="91" name="Google Shape;91;p13"/>
          <p:cNvSpPr txBox="1"/>
          <p:nvPr/>
        </p:nvSpPr>
        <p:spPr>
          <a:xfrm>
            <a:off x="3386808" y="1972601"/>
            <a:ext cx="5622900" cy="1077300"/>
          </a:xfrm>
          <a:prstGeom prst="rect">
            <a:avLst/>
          </a:prstGeom>
          <a:noFill/>
          <a:ln>
            <a:noFill/>
          </a:ln>
        </p:spPr>
        <p:txBody>
          <a:bodyPr spcFirstLastPara="1" wrap="square" lIns="91425" tIns="45700" rIns="91425" bIns="45700" anchor="t" anchorCtr="0">
            <a:spAutoFit/>
          </a:bodyPr>
          <a:lstStyle/>
          <a:p>
            <a:pPr algn="ctr"/>
            <a:r>
              <a:rPr lang="no-NO" sz="3200">
                <a:solidFill>
                  <a:schemeClr val="dk1"/>
                </a:solidFill>
                <a:latin typeface="Poppins Black"/>
                <a:ea typeface="Poppins Black"/>
                <a:cs typeface="Poppins Black"/>
                <a:sym typeface="Poppins Black"/>
              </a:rPr>
              <a:t>Spørsmål om kjønnsidentitet</a:t>
            </a:r>
            <a:endParaRPr sz="3200">
              <a:solidFill>
                <a:schemeClr val="dk1"/>
              </a:solidFill>
              <a:latin typeface="Poppins Black"/>
              <a:ea typeface="Poppins Black"/>
              <a:cs typeface="Poppins Black"/>
              <a:sym typeface="Poppins Black"/>
            </a:endParaRPr>
          </a:p>
        </p:txBody>
      </p:sp>
      <p:sp>
        <p:nvSpPr>
          <p:cNvPr id="92" name="Google Shape;92;p13"/>
          <p:cNvSpPr txBox="1"/>
          <p:nvPr/>
        </p:nvSpPr>
        <p:spPr>
          <a:xfrm>
            <a:off x="4221098" y="4245829"/>
            <a:ext cx="3954300" cy="923400"/>
          </a:xfrm>
          <a:prstGeom prst="rect">
            <a:avLst/>
          </a:prstGeom>
          <a:noFill/>
          <a:ln>
            <a:noFill/>
          </a:ln>
        </p:spPr>
        <p:txBody>
          <a:bodyPr spcFirstLastPara="1" wrap="square" lIns="91425" tIns="45700" rIns="91425" bIns="45700" anchor="t" anchorCtr="0">
            <a:spAutoFit/>
          </a:bodyPr>
          <a:lstStyle/>
          <a:p>
            <a:pPr algn="ctr"/>
            <a:r>
              <a:rPr lang="no-NO" sz="1800">
                <a:solidFill>
                  <a:schemeClr val="dk1"/>
                </a:solidFill>
              </a:rPr>
              <a:t>Christine Marie Jentoft</a:t>
            </a:r>
            <a:endParaRPr sz="1800">
              <a:solidFill>
                <a:schemeClr val="dk1"/>
              </a:solidFill>
            </a:endParaRPr>
          </a:p>
          <a:p>
            <a:pPr algn="ctr"/>
            <a:r>
              <a:rPr lang="no-NO" sz="1800">
                <a:solidFill>
                  <a:schemeClr val="dk1"/>
                </a:solidFill>
              </a:rPr>
              <a:t>Rådgiver i Kjønnsmangfold</a:t>
            </a:r>
            <a:endParaRPr sz="1800">
              <a:solidFill>
                <a:schemeClr val="dk1"/>
              </a:solidFill>
            </a:endParaRPr>
          </a:p>
          <a:p>
            <a:pPr algn="ctr"/>
            <a:r>
              <a:rPr lang="no-NO" sz="1800">
                <a:solidFill>
                  <a:schemeClr val="dk1"/>
                </a:solidFill>
              </a:rPr>
              <a:t>Hun/henne</a:t>
            </a:r>
            <a:endParaRPr sz="1800">
              <a:solidFill>
                <a:schemeClr val="dk1"/>
              </a:solidFill>
            </a:endParaRPr>
          </a:p>
        </p:txBody>
      </p:sp>
      <p:sp>
        <p:nvSpPr>
          <p:cNvPr id="93" name="Google Shape;93;p13"/>
          <p:cNvSpPr txBox="1"/>
          <p:nvPr/>
        </p:nvSpPr>
        <p:spPr>
          <a:xfrm>
            <a:off x="5141493" y="4415177"/>
            <a:ext cx="2566800" cy="307800"/>
          </a:xfrm>
          <a:prstGeom prst="rect">
            <a:avLst/>
          </a:prstGeom>
          <a:noFill/>
          <a:ln>
            <a:noFill/>
          </a:ln>
        </p:spPr>
        <p:txBody>
          <a:bodyPr spcFirstLastPara="1" wrap="square" lIns="91425" tIns="45700" rIns="91425" bIns="45700" anchor="t" anchorCtr="0">
            <a:spAutoFit/>
          </a:bodyPr>
          <a:lstStyle/>
          <a:p>
            <a:pPr algn="ctr"/>
            <a:endParaRPr/>
          </a:p>
        </p:txBody>
      </p:sp>
      <p:sp>
        <p:nvSpPr>
          <p:cNvPr id="94" name="Google Shape;94;p13"/>
          <p:cNvSpPr txBox="1"/>
          <p:nvPr/>
        </p:nvSpPr>
        <p:spPr>
          <a:xfrm>
            <a:off x="4153450" y="3093913"/>
            <a:ext cx="4089600" cy="600300"/>
          </a:xfrm>
          <a:prstGeom prst="rect">
            <a:avLst/>
          </a:prstGeom>
          <a:noFill/>
          <a:ln>
            <a:noFill/>
          </a:ln>
        </p:spPr>
        <p:txBody>
          <a:bodyPr spcFirstLastPara="1" wrap="square" lIns="91425" tIns="91425" rIns="91425" bIns="91425" anchor="t" anchorCtr="0">
            <a:spAutoFit/>
          </a:bodyPr>
          <a:lstStyle/>
          <a:p>
            <a:pPr algn="ctr"/>
            <a:r>
              <a:rPr lang="no-NO" b="1"/>
              <a:t>Hvordan kan vi hjelpe?</a:t>
            </a:r>
            <a:endParaRPr b="1"/>
          </a:p>
          <a:p>
            <a:endParaRPr sz="1300" b="1"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2"/>
          <p:cNvSpPr txBox="1">
            <a:spLocks noGrp="1"/>
          </p:cNvSpPr>
          <p:nvPr>
            <p:ph type="title"/>
          </p:nvPr>
        </p:nvSpPr>
        <p:spPr>
          <a:xfrm>
            <a:off x="2152650" y="365127"/>
            <a:ext cx="7886700" cy="1325563"/>
          </a:xfrm>
          <a:prstGeom prst="rect">
            <a:avLst/>
          </a:prstGeom>
          <a:noFill/>
          <a:ln>
            <a:noFill/>
          </a:ln>
        </p:spPr>
        <p:txBody>
          <a:bodyPr spcFirstLastPara="1" wrap="square" lIns="91425" tIns="45700" rIns="91425" bIns="45700" anchor="ctr" anchorCtr="0">
            <a:normAutofit/>
          </a:bodyPr>
          <a:lstStyle/>
          <a:p>
            <a:pPr>
              <a:buSzPts val="4400"/>
            </a:pPr>
            <a:endParaRPr/>
          </a:p>
        </p:txBody>
      </p:sp>
      <p:pic>
        <p:nvPicPr>
          <p:cNvPr id="179" name="Google Shape;179;p22"/>
          <p:cNvPicPr preferRelativeResize="0">
            <a:picLocks noGrp="1"/>
          </p:cNvPicPr>
          <p:nvPr>
            <p:ph type="body" idx="1"/>
          </p:nvPr>
        </p:nvPicPr>
        <p:blipFill rotWithShape="1">
          <a:blip r:embed="rId3">
            <a:alphaModFix/>
          </a:blip>
          <a:srcRect r="4000"/>
          <a:stretch/>
        </p:blipFill>
        <p:spPr>
          <a:xfrm>
            <a:off x="1524000" y="0"/>
            <a:ext cx="9144000" cy="6858000"/>
          </a:xfrm>
          <a:prstGeom prst="rect">
            <a:avLst/>
          </a:prstGeom>
          <a:noFill/>
          <a:ln>
            <a:noFill/>
          </a:ln>
        </p:spPr>
      </p:pic>
      <p:sp>
        <p:nvSpPr>
          <p:cNvPr id="180" name="Google Shape;180;p22"/>
          <p:cNvSpPr txBox="1"/>
          <p:nvPr/>
        </p:nvSpPr>
        <p:spPr>
          <a:xfrm>
            <a:off x="3657601" y="874296"/>
            <a:ext cx="5318100" cy="523200"/>
          </a:xfrm>
          <a:prstGeom prst="rect">
            <a:avLst/>
          </a:prstGeom>
          <a:noFill/>
          <a:ln>
            <a:noFill/>
          </a:ln>
        </p:spPr>
        <p:txBody>
          <a:bodyPr spcFirstLastPara="1" wrap="square" lIns="91425" tIns="45700" rIns="91425" bIns="45700" anchor="t" anchorCtr="0">
            <a:spAutoFit/>
          </a:bodyPr>
          <a:lstStyle/>
          <a:p>
            <a:pPr algn="ctr"/>
            <a:r>
              <a:rPr lang="no-NO" sz="2800">
                <a:solidFill>
                  <a:schemeClr val="dk1"/>
                </a:solidFill>
                <a:latin typeface="Poppins Black"/>
                <a:ea typeface="Poppins Black"/>
                <a:cs typeface="Poppins Black"/>
                <a:sym typeface="Poppins Black"/>
              </a:rPr>
              <a:t>Netthjelp/mer info:</a:t>
            </a:r>
            <a:endParaRPr/>
          </a:p>
        </p:txBody>
      </p:sp>
      <p:sp>
        <p:nvSpPr>
          <p:cNvPr id="181" name="Google Shape;181;p22"/>
          <p:cNvSpPr txBox="1"/>
          <p:nvPr/>
        </p:nvSpPr>
        <p:spPr>
          <a:xfrm>
            <a:off x="2679151" y="1690700"/>
            <a:ext cx="7275000" cy="3371652"/>
          </a:xfrm>
          <a:prstGeom prst="rect">
            <a:avLst/>
          </a:prstGeom>
          <a:noFill/>
          <a:ln>
            <a:noFill/>
          </a:ln>
        </p:spPr>
        <p:txBody>
          <a:bodyPr spcFirstLastPara="1" wrap="square" lIns="91425" tIns="45700" rIns="91425" bIns="45700" anchor="t" anchorCtr="0">
            <a:spAutoFit/>
          </a:bodyPr>
          <a:lstStyle/>
          <a:p>
            <a:endParaRPr sz="1800">
              <a:solidFill>
                <a:schemeClr val="dk1"/>
              </a:solidFill>
            </a:endParaRPr>
          </a:p>
          <a:p>
            <a:pPr marL="285750" indent="-285750">
              <a:buClr>
                <a:schemeClr val="dk1"/>
              </a:buClr>
              <a:buSzPts val="1800"/>
              <a:buChar char="•"/>
            </a:pPr>
            <a:r>
              <a:rPr lang="no-NO" sz="1800">
                <a:solidFill>
                  <a:schemeClr val="dk1"/>
                </a:solidFill>
              </a:rPr>
              <a:t>For hjelpemidler: Transhjelpen.no</a:t>
            </a:r>
            <a:endParaRPr sz="1000">
              <a:solidFill>
                <a:srgbClr val="222222"/>
              </a:solidFill>
            </a:endParaRPr>
          </a:p>
          <a:p>
            <a:pPr>
              <a:lnSpc>
                <a:spcPct val="115000"/>
              </a:lnSpc>
            </a:pPr>
            <a:endParaRPr sz="1000" u="sng">
              <a:solidFill>
                <a:srgbClr val="1155CC"/>
              </a:solidFill>
            </a:endParaRPr>
          </a:p>
          <a:p>
            <a:pPr marL="457200" indent="-342900">
              <a:lnSpc>
                <a:spcPct val="115000"/>
              </a:lnSpc>
              <a:buClr>
                <a:schemeClr val="dk1"/>
              </a:buClr>
              <a:buSzPts val="1800"/>
              <a:buChar char="•"/>
            </a:pPr>
            <a:r>
              <a:rPr lang="no-NO" sz="1800">
                <a:solidFill>
                  <a:srgbClr val="222222"/>
                </a:solidFill>
              </a:rPr>
              <a:t>Fri Oslo og Viken har en </a:t>
            </a:r>
            <a:r>
              <a:rPr lang="no-NO" sz="1800" b="1">
                <a:solidFill>
                  <a:srgbClr val="222222"/>
                </a:solidFill>
              </a:rPr>
              <a:t>Kjønnsportal </a:t>
            </a:r>
            <a:r>
              <a:rPr lang="no-NO" sz="1800">
                <a:solidFill>
                  <a:srgbClr val="222222"/>
                </a:solidFill>
              </a:rPr>
              <a:t>som er kort, lettfattelig og kurant å bruke: </a:t>
            </a:r>
            <a:endParaRPr sz="1800">
              <a:solidFill>
                <a:srgbClr val="222222"/>
              </a:solidFill>
            </a:endParaRPr>
          </a:p>
          <a:p>
            <a:pPr marL="457200">
              <a:lnSpc>
                <a:spcPct val="115000"/>
              </a:lnSpc>
            </a:pPr>
            <a:r>
              <a:rPr lang="no-NO" sz="1800" b="1" u="sng">
                <a:solidFill>
                  <a:srgbClr val="1155CC"/>
                </a:solidFill>
                <a:hlinkClick r:id="rId4">
                  <a:extLst>
                    <a:ext uri="{A12FA001-AC4F-418D-AE19-62706E023703}">
                      <ahyp:hlinkClr xmlns:ahyp="http://schemas.microsoft.com/office/drawing/2018/hyperlinkcolor" val="tx"/>
                    </a:ext>
                  </a:extLst>
                </a:hlinkClick>
              </a:rPr>
              <a:t>https://www.friosloviken.no/kun/ressurser/kjonn/</a:t>
            </a:r>
            <a:endParaRPr sz="1800">
              <a:solidFill>
                <a:schemeClr val="dk1"/>
              </a:solidFill>
            </a:endParaRPr>
          </a:p>
          <a:p>
            <a:pPr>
              <a:lnSpc>
                <a:spcPct val="115000"/>
              </a:lnSpc>
            </a:pPr>
            <a:endParaRPr sz="1800">
              <a:solidFill>
                <a:schemeClr val="dk1"/>
              </a:solidFill>
            </a:endParaRPr>
          </a:p>
          <a:p>
            <a:pPr>
              <a:lnSpc>
                <a:spcPct val="115000"/>
              </a:lnSpc>
            </a:pPr>
            <a:r>
              <a:rPr lang="no-NO" sz="1800">
                <a:solidFill>
                  <a:schemeClr val="dk1"/>
                </a:solidFill>
              </a:rPr>
              <a:t>- iChatten.no </a:t>
            </a:r>
            <a:endParaRPr sz="1800">
              <a:solidFill>
                <a:schemeClr val="dk1"/>
              </a:solidFill>
            </a:endParaRPr>
          </a:p>
          <a:p>
            <a:pPr>
              <a:lnSpc>
                <a:spcPct val="115000"/>
              </a:lnSpc>
            </a:pPr>
            <a:r>
              <a:rPr lang="no-NO" sz="1800">
                <a:solidFill>
                  <a:schemeClr val="dk1"/>
                </a:solidFill>
              </a:rPr>
              <a:t>- ungdomstelefonen.no/</a:t>
            </a:r>
            <a:endParaRPr sz="1800">
              <a:solidFill>
                <a:schemeClr val="dk1"/>
              </a:solidFill>
            </a:endParaRPr>
          </a:p>
          <a:p>
            <a:pPr>
              <a:lnSpc>
                <a:spcPct val="115000"/>
              </a:lnSpc>
            </a:pPr>
            <a:r>
              <a:rPr lang="no-NO" sz="1800">
                <a:solidFill>
                  <a:schemeClr val="dk1"/>
                </a:solidFill>
              </a:rPr>
              <a:t>- https://kjonnsinkongruens.no/ </a:t>
            </a:r>
            <a:endParaRPr sz="1800">
              <a:solidFill>
                <a:schemeClr val="dk1"/>
              </a:solidFill>
            </a:endParaRPr>
          </a:p>
          <a:p>
            <a:pPr>
              <a:lnSpc>
                <a:spcPct val="115000"/>
              </a:lnSpc>
            </a:pPr>
            <a:r>
              <a:rPr lang="no-NO" sz="1800">
                <a:solidFill>
                  <a:schemeClr val="dk1"/>
                </a:solidFill>
              </a:rPr>
              <a:t>- Div samtalegrupper og helsestasjoner med spisskompetanse</a:t>
            </a:r>
            <a:endParaRPr sz="1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title"/>
          </p:nvPr>
        </p:nvSpPr>
        <p:spPr>
          <a:xfrm>
            <a:off x="2152650" y="365127"/>
            <a:ext cx="7886700" cy="1325563"/>
          </a:xfrm>
          <a:prstGeom prst="rect">
            <a:avLst/>
          </a:prstGeom>
          <a:noFill/>
          <a:ln>
            <a:noFill/>
          </a:ln>
        </p:spPr>
        <p:txBody>
          <a:bodyPr spcFirstLastPara="1" wrap="square" lIns="91425" tIns="45700" rIns="91425" bIns="45700" anchor="ctr" anchorCtr="0">
            <a:normAutofit/>
          </a:bodyPr>
          <a:lstStyle/>
          <a:p>
            <a:pPr>
              <a:buSzPts val="4400"/>
            </a:pPr>
            <a:endParaRPr/>
          </a:p>
        </p:txBody>
      </p:sp>
      <p:pic>
        <p:nvPicPr>
          <p:cNvPr id="187" name="Google Shape;187;p23"/>
          <p:cNvPicPr preferRelativeResize="0">
            <a:picLocks noGrp="1"/>
          </p:cNvPicPr>
          <p:nvPr>
            <p:ph type="body" idx="1"/>
          </p:nvPr>
        </p:nvPicPr>
        <p:blipFill rotWithShape="1">
          <a:blip r:embed="rId3">
            <a:alphaModFix/>
          </a:blip>
          <a:srcRect r="4000"/>
          <a:stretch/>
        </p:blipFill>
        <p:spPr>
          <a:xfrm>
            <a:off x="1524000" y="0"/>
            <a:ext cx="9144000" cy="6858000"/>
          </a:xfrm>
          <a:prstGeom prst="rect">
            <a:avLst/>
          </a:prstGeom>
          <a:noFill/>
          <a:ln>
            <a:noFill/>
          </a:ln>
        </p:spPr>
      </p:pic>
      <p:sp>
        <p:nvSpPr>
          <p:cNvPr id="188" name="Google Shape;188;p23"/>
          <p:cNvSpPr txBox="1"/>
          <p:nvPr/>
        </p:nvSpPr>
        <p:spPr>
          <a:xfrm>
            <a:off x="4595826" y="874021"/>
            <a:ext cx="5318100" cy="307800"/>
          </a:xfrm>
          <a:prstGeom prst="rect">
            <a:avLst/>
          </a:prstGeom>
          <a:noFill/>
          <a:ln>
            <a:noFill/>
          </a:ln>
        </p:spPr>
        <p:txBody>
          <a:bodyPr spcFirstLastPara="1" wrap="square" lIns="91425" tIns="45700" rIns="91425" bIns="45700" anchor="t" anchorCtr="0">
            <a:spAutoFit/>
          </a:bodyPr>
          <a:lstStyle/>
          <a:p>
            <a:pPr algn="ctr"/>
            <a:endParaRPr/>
          </a:p>
        </p:txBody>
      </p:sp>
      <p:sp>
        <p:nvSpPr>
          <p:cNvPr id="189" name="Google Shape;189;p23"/>
          <p:cNvSpPr txBox="1"/>
          <p:nvPr/>
        </p:nvSpPr>
        <p:spPr>
          <a:xfrm>
            <a:off x="2638926" y="2390275"/>
            <a:ext cx="7275000" cy="307736"/>
          </a:xfrm>
          <a:prstGeom prst="rect">
            <a:avLst/>
          </a:prstGeom>
          <a:noFill/>
          <a:ln>
            <a:noFill/>
          </a:ln>
        </p:spPr>
        <p:txBody>
          <a:bodyPr spcFirstLastPara="1" wrap="square" lIns="91425" tIns="45700" rIns="91425" bIns="45700" anchor="t" anchorCtr="0">
            <a:spAutoFit/>
          </a:bodyPr>
          <a:lstStyle/>
          <a:p>
            <a:pPr marL="285750" indent="-285750">
              <a:buClr>
                <a:schemeClr val="dk1"/>
              </a:buClr>
              <a:buSzPts val="1800"/>
              <a:buFont typeface="Arial"/>
              <a:buChar char="•"/>
            </a:pPr>
            <a:endParaRPr/>
          </a:p>
        </p:txBody>
      </p:sp>
      <p:pic>
        <p:nvPicPr>
          <p:cNvPr id="190" name="Google Shape;190;p23"/>
          <p:cNvPicPr preferRelativeResize="0"/>
          <p:nvPr/>
        </p:nvPicPr>
        <p:blipFill>
          <a:blip r:embed="rId4">
            <a:alphaModFix/>
          </a:blip>
          <a:stretch>
            <a:fillRect/>
          </a:stretch>
        </p:blipFill>
        <p:spPr>
          <a:xfrm>
            <a:off x="1970625" y="1305875"/>
            <a:ext cx="8250752" cy="4246250"/>
          </a:xfrm>
          <a:prstGeom prst="rect">
            <a:avLst/>
          </a:prstGeom>
          <a:noFill/>
          <a:ln>
            <a:noFill/>
          </a:ln>
        </p:spPr>
      </p:pic>
      <p:pic>
        <p:nvPicPr>
          <p:cNvPr id="191" name="Google Shape;191;p23"/>
          <p:cNvPicPr preferRelativeResize="0"/>
          <p:nvPr/>
        </p:nvPicPr>
        <p:blipFill>
          <a:blip r:embed="rId5">
            <a:alphaModFix/>
          </a:blip>
          <a:stretch>
            <a:fillRect/>
          </a:stretch>
        </p:blipFill>
        <p:spPr>
          <a:xfrm>
            <a:off x="1524000" y="1054642"/>
            <a:ext cx="9144002" cy="4748719"/>
          </a:xfrm>
          <a:prstGeom prst="rect">
            <a:avLst/>
          </a:prstGeom>
          <a:noFill/>
          <a:ln>
            <a:noFill/>
          </a:ln>
        </p:spPr>
      </p:pic>
      <p:sp>
        <p:nvSpPr>
          <p:cNvPr id="192" name="Google Shape;192;p23"/>
          <p:cNvSpPr txBox="1"/>
          <p:nvPr/>
        </p:nvSpPr>
        <p:spPr>
          <a:xfrm>
            <a:off x="3657200" y="916750"/>
            <a:ext cx="7051800" cy="400200"/>
          </a:xfrm>
          <a:prstGeom prst="rect">
            <a:avLst/>
          </a:prstGeom>
          <a:noFill/>
          <a:ln>
            <a:noFill/>
          </a:ln>
        </p:spPr>
        <p:txBody>
          <a:bodyPr spcFirstLastPara="1" wrap="square" lIns="91425" tIns="91425" rIns="91425" bIns="91425" anchor="t" anchorCtr="0">
            <a:spAutoFit/>
          </a:bodyPr>
          <a:lstStyle/>
          <a:p>
            <a:r>
              <a:rPr lang="no-NO">
                <a:latin typeface="Calibri"/>
                <a:ea typeface="Calibri"/>
                <a:cs typeface="Calibri"/>
                <a:sym typeface="Calibri"/>
              </a:rPr>
              <a:t>Lenke: www.foreningenfri.no/juridiskkjonn</a:t>
            </a: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90"/>
                                        </p:tgtEl>
                                      </p:cBhvr>
                                    </p:animEffect>
                                    <p:set>
                                      <p:cBhvr>
                                        <p:cTn id="7" dur="1" fill="hold">
                                          <p:stCondLst>
                                            <p:cond delay="1000"/>
                                          </p:stCondLst>
                                        </p:cTn>
                                        <p:tgtEl>
                                          <p:spTgt spid="190"/>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1"/>
                                        </p:tgtEl>
                                        <p:attrNameLst>
                                          <p:attrName>style.visibility</p:attrName>
                                        </p:attrNameLst>
                                      </p:cBhvr>
                                      <p:to>
                                        <p:strVal val="visible"/>
                                      </p:to>
                                    </p:set>
                                    <p:animEffect transition="in" filter="fade">
                                      <p:cBhvr>
                                        <p:cTn id="11" dur="10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a:spLocks noGrp="1"/>
          </p:cNvSpPr>
          <p:nvPr>
            <p:ph type="title"/>
          </p:nvPr>
        </p:nvSpPr>
        <p:spPr>
          <a:xfrm>
            <a:off x="2152650" y="365126"/>
            <a:ext cx="7886700" cy="1325700"/>
          </a:xfrm>
          <a:prstGeom prst="rect">
            <a:avLst/>
          </a:prstGeom>
          <a:noFill/>
          <a:ln>
            <a:noFill/>
          </a:ln>
        </p:spPr>
        <p:txBody>
          <a:bodyPr spcFirstLastPara="1" wrap="square" lIns="91425" tIns="45700" rIns="91425" bIns="45700" anchor="ctr" anchorCtr="0">
            <a:normAutofit/>
          </a:bodyPr>
          <a:lstStyle/>
          <a:p>
            <a:pPr>
              <a:buSzPts val="4400"/>
            </a:pPr>
            <a:endParaRPr/>
          </a:p>
        </p:txBody>
      </p:sp>
      <p:pic>
        <p:nvPicPr>
          <p:cNvPr id="198" name="Google Shape;198;p24"/>
          <p:cNvPicPr preferRelativeResize="0">
            <a:picLocks noGrp="1"/>
          </p:cNvPicPr>
          <p:nvPr>
            <p:ph type="body" idx="1"/>
          </p:nvPr>
        </p:nvPicPr>
        <p:blipFill rotWithShape="1">
          <a:blip r:embed="rId3">
            <a:alphaModFix/>
          </a:blip>
          <a:srcRect r="4000"/>
          <a:stretch/>
        </p:blipFill>
        <p:spPr>
          <a:xfrm>
            <a:off x="1524000" y="0"/>
            <a:ext cx="9144000" cy="6858000"/>
          </a:xfrm>
          <a:prstGeom prst="rect">
            <a:avLst/>
          </a:prstGeom>
          <a:noFill/>
          <a:ln>
            <a:noFill/>
          </a:ln>
        </p:spPr>
      </p:pic>
      <p:sp>
        <p:nvSpPr>
          <p:cNvPr id="199" name="Google Shape;199;p24"/>
          <p:cNvSpPr txBox="1"/>
          <p:nvPr/>
        </p:nvSpPr>
        <p:spPr>
          <a:xfrm>
            <a:off x="3657601" y="874296"/>
            <a:ext cx="5318100" cy="1385400"/>
          </a:xfrm>
          <a:prstGeom prst="rect">
            <a:avLst/>
          </a:prstGeom>
          <a:noFill/>
          <a:ln>
            <a:noFill/>
          </a:ln>
        </p:spPr>
        <p:txBody>
          <a:bodyPr spcFirstLastPara="1" wrap="square" lIns="91425" tIns="45700" rIns="91425" bIns="45700" anchor="t" anchorCtr="0">
            <a:spAutoFit/>
          </a:bodyPr>
          <a:lstStyle/>
          <a:p>
            <a:pPr algn="ctr"/>
            <a:r>
              <a:rPr lang="no-NO" sz="2800">
                <a:solidFill>
                  <a:schemeClr val="dk1"/>
                </a:solidFill>
                <a:latin typeface="Poppins Black"/>
                <a:ea typeface="Poppins Black"/>
                <a:cs typeface="Poppins Black"/>
                <a:sym typeface="Poppins Black"/>
              </a:rPr>
              <a:t>Ciste slide.</a:t>
            </a:r>
            <a:endParaRPr sz="2800">
              <a:solidFill>
                <a:schemeClr val="dk1"/>
              </a:solidFill>
              <a:latin typeface="Poppins Black"/>
              <a:ea typeface="Poppins Black"/>
              <a:cs typeface="Poppins Black"/>
              <a:sym typeface="Poppins Black"/>
            </a:endParaRPr>
          </a:p>
          <a:p>
            <a:pPr algn="ctr"/>
            <a:endParaRPr sz="2800">
              <a:solidFill>
                <a:schemeClr val="dk1"/>
              </a:solidFill>
              <a:latin typeface="Poppins Black"/>
              <a:ea typeface="Poppins Black"/>
              <a:cs typeface="Poppins Black"/>
              <a:sym typeface="Poppins Black"/>
            </a:endParaRPr>
          </a:p>
          <a:p>
            <a:pPr algn="ctr"/>
            <a:r>
              <a:rPr lang="no-NO" sz="2800">
                <a:solidFill>
                  <a:schemeClr val="dk1"/>
                </a:solidFill>
                <a:latin typeface="Poppins Black"/>
                <a:ea typeface="Poppins Black"/>
                <a:cs typeface="Poppins Black"/>
                <a:sym typeface="Poppins Black"/>
              </a:rPr>
              <a:t>Spørsmål?</a:t>
            </a:r>
            <a:endParaRPr sz="2800">
              <a:solidFill>
                <a:schemeClr val="dk1"/>
              </a:solidFill>
              <a:latin typeface="Poppins Black"/>
              <a:ea typeface="Poppins Black"/>
              <a:cs typeface="Poppins Black"/>
              <a:sym typeface="Poppins Black"/>
            </a:endParaRPr>
          </a:p>
        </p:txBody>
      </p:sp>
      <p:sp>
        <p:nvSpPr>
          <p:cNvPr id="200" name="Google Shape;200;p24"/>
          <p:cNvSpPr txBox="1"/>
          <p:nvPr/>
        </p:nvSpPr>
        <p:spPr>
          <a:xfrm>
            <a:off x="2638926" y="2390275"/>
            <a:ext cx="7275000" cy="307800"/>
          </a:xfrm>
          <a:prstGeom prst="rect">
            <a:avLst/>
          </a:prstGeom>
          <a:noFill/>
          <a:ln>
            <a:noFill/>
          </a:ln>
        </p:spPr>
        <p:txBody>
          <a:bodyPr spcFirstLastPara="1" wrap="square" lIns="91425" tIns="45700" rIns="91425" bIns="45700" anchor="t" anchorCtr="0">
            <a:spAutoFit/>
          </a:bodyPr>
          <a:lstStyle/>
          <a:p>
            <a:pPr marL="457200"/>
            <a:endParaRPr/>
          </a:p>
        </p:txBody>
      </p:sp>
      <p:pic>
        <p:nvPicPr>
          <p:cNvPr id="201" name="Google Shape;201;p24"/>
          <p:cNvPicPr preferRelativeResize="0"/>
          <p:nvPr/>
        </p:nvPicPr>
        <p:blipFill rotWithShape="1">
          <a:blip r:embed="rId4">
            <a:alphaModFix/>
          </a:blip>
          <a:srcRect/>
          <a:stretch/>
        </p:blipFill>
        <p:spPr>
          <a:xfrm>
            <a:off x="4683200" y="3259750"/>
            <a:ext cx="2825600" cy="2830650"/>
          </a:xfrm>
          <a:prstGeom prst="rect">
            <a:avLst/>
          </a:prstGeom>
          <a:noFill/>
          <a:ln>
            <a:noFill/>
          </a:ln>
        </p:spPr>
      </p:pic>
      <p:sp>
        <p:nvSpPr>
          <p:cNvPr id="202" name="Google Shape;202;p24"/>
          <p:cNvSpPr txBox="1"/>
          <p:nvPr/>
        </p:nvSpPr>
        <p:spPr>
          <a:xfrm>
            <a:off x="4993925" y="2859550"/>
            <a:ext cx="7345800" cy="400200"/>
          </a:xfrm>
          <a:prstGeom prst="rect">
            <a:avLst/>
          </a:prstGeom>
          <a:noFill/>
          <a:ln>
            <a:noFill/>
          </a:ln>
        </p:spPr>
        <p:txBody>
          <a:bodyPr spcFirstLastPara="1" wrap="square" lIns="91425" tIns="91425" rIns="91425" bIns="91425" anchor="t" anchorCtr="0">
            <a:spAutoFit/>
          </a:bodyPr>
          <a:lstStyle/>
          <a:p>
            <a:r>
              <a:rPr lang="no-NO">
                <a:latin typeface="Calibri"/>
                <a:ea typeface="Calibri"/>
                <a:cs typeface="Calibri"/>
                <a:sym typeface="Calibri"/>
              </a:rPr>
              <a:t>christine@foreningenfri.no</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2152650" y="365126"/>
            <a:ext cx="7886700" cy="1325700"/>
          </a:xfrm>
          <a:prstGeom prst="rect">
            <a:avLst/>
          </a:prstGeom>
          <a:noFill/>
          <a:ln>
            <a:noFill/>
          </a:ln>
        </p:spPr>
        <p:txBody>
          <a:bodyPr spcFirstLastPara="1" wrap="square" lIns="91425" tIns="45700" rIns="91425" bIns="45700" anchor="ctr" anchorCtr="0">
            <a:normAutofit/>
          </a:bodyPr>
          <a:lstStyle/>
          <a:p>
            <a:pPr>
              <a:buSzPts val="4400"/>
            </a:pPr>
            <a:endParaRPr/>
          </a:p>
        </p:txBody>
      </p:sp>
      <p:pic>
        <p:nvPicPr>
          <p:cNvPr id="100" name="Google Shape;100;p14"/>
          <p:cNvPicPr preferRelativeResize="0">
            <a:picLocks noGrp="1"/>
          </p:cNvPicPr>
          <p:nvPr>
            <p:ph type="body" idx="1"/>
          </p:nvPr>
        </p:nvPicPr>
        <p:blipFill rotWithShape="1">
          <a:blip r:embed="rId3">
            <a:alphaModFix/>
          </a:blip>
          <a:srcRect r="4003"/>
          <a:stretch/>
        </p:blipFill>
        <p:spPr>
          <a:xfrm>
            <a:off x="1524000" y="0"/>
            <a:ext cx="9144000" cy="6858000"/>
          </a:xfrm>
          <a:prstGeom prst="rect">
            <a:avLst/>
          </a:prstGeom>
          <a:noFill/>
          <a:ln>
            <a:noFill/>
          </a:ln>
        </p:spPr>
      </p:pic>
      <p:sp>
        <p:nvSpPr>
          <p:cNvPr id="101" name="Google Shape;101;p14"/>
          <p:cNvSpPr txBox="1"/>
          <p:nvPr/>
        </p:nvSpPr>
        <p:spPr>
          <a:xfrm>
            <a:off x="3657601" y="874296"/>
            <a:ext cx="5318100" cy="307800"/>
          </a:xfrm>
          <a:prstGeom prst="rect">
            <a:avLst/>
          </a:prstGeom>
          <a:noFill/>
          <a:ln>
            <a:noFill/>
          </a:ln>
        </p:spPr>
        <p:txBody>
          <a:bodyPr spcFirstLastPara="1" wrap="square" lIns="91425" tIns="45700" rIns="91425" bIns="45700" anchor="t" anchorCtr="0">
            <a:spAutoFit/>
          </a:bodyPr>
          <a:lstStyle/>
          <a:p>
            <a:pPr algn="ctr"/>
            <a:r>
              <a:rPr lang="no-NO" b="1"/>
              <a:t>Cis og trans:</a:t>
            </a:r>
            <a:endParaRPr b="1"/>
          </a:p>
        </p:txBody>
      </p:sp>
      <p:sp>
        <p:nvSpPr>
          <p:cNvPr id="102" name="Google Shape;102;p14"/>
          <p:cNvSpPr txBox="1"/>
          <p:nvPr/>
        </p:nvSpPr>
        <p:spPr>
          <a:xfrm>
            <a:off x="2589826" y="1506451"/>
            <a:ext cx="7275000" cy="800179"/>
          </a:xfrm>
          <a:prstGeom prst="rect">
            <a:avLst/>
          </a:prstGeom>
          <a:noFill/>
          <a:ln>
            <a:noFill/>
          </a:ln>
        </p:spPr>
        <p:txBody>
          <a:bodyPr spcFirstLastPara="1" wrap="square" lIns="91425" tIns="45700" rIns="91425" bIns="45700" anchor="t" anchorCtr="0">
            <a:spAutoFit/>
          </a:bodyPr>
          <a:lstStyle/>
          <a:p>
            <a:pPr marL="285750" indent="-285750">
              <a:buClr>
                <a:schemeClr val="dk1"/>
              </a:buClr>
              <a:buSzPts val="1800"/>
              <a:buChar char="•"/>
            </a:pPr>
            <a:r>
              <a:rPr lang="no-NO" sz="1150" b="1">
                <a:solidFill>
                  <a:srgbClr val="222222"/>
                </a:solidFill>
                <a:highlight>
                  <a:srgbClr val="FFFFFF"/>
                </a:highlight>
              </a:rPr>
              <a:t>Cis</a:t>
            </a:r>
            <a:r>
              <a:rPr lang="no-NO" sz="1150">
                <a:solidFill>
                  <a:srgbClr val="222222"/>
                </a:solidFill>
                <a:highlight>
                  <a:srgbClr val="FFFFFF"/>
                </a:highlight>
              </a:rPr>
              <a:t>: Latin, betyr «på samme side».</a:t>
            </a:r>
            <a:endParaRPr sz="1100">
              <a:solidFill>
                <a:schemeClr val="dk1"/>
              </a:solidFill>
            </a:endParaRPr>
          </a:p>
          <a:p>
            <a:endParaRPr sz="1150">
              <a:solidFill>
                <a:srgbClr val="222222"/>
              </a:solidFill>
              <a:highlight>
                <a:srgbClr val="FFFFFF"/>
              </a:highlight>
            </a:endParaRPr>
          </a:p>
          <a:p>
            <a:pPr marL="285750" indent="-285750">
              <a:buClr>
                <a:schemeClr val="dk1"/>
              </a:buClr>
              <a:buSzPts val="1800"/>
              <a:buChar char="•"/>
            </a:pPr>
            <a:r>
              <a:rPr lang="no-NO" sz="1150" b="1">
                <a:solidFill>
                  <a:srgbClr val="222222"/>
                </a:solidFill>
                <a:highlight>
                  <a:srgbClr val="FFFFFF"/>
                </a:highlight>
              </a:rPr>
              <a:t>Trans</a:t>
            </a:r>
            <a:r>
              <a:rPr lang="no-NO" sz="1150">
                <a:solidFill>
                  <a:srgbClr val="222222"/>
                </a:solidFill>
                <a:highlight>
                  <a:srgbClr val="FFFFFF"/>
                </a:highlight>
              </a:rPr>
              <a:t>: Latin, betyr på andre/motsatt side</a:t>
            </a:r>
            <a:endParaRPr sz="1150">
              <a:solidFill>
                <a:srgbClr val="222222"/>
              </a:solidFill>
              <a:highlight>
                <a:srgbClr val="FFFFFF"/>
              </a:highlight>
            </a:endParaRPr>
          </a:p>
          <a:p>
            <a:endParaRPr sz="1150">
              <a:solidFill>
                <a:srgbClr val="222222"/>
              </a:solidFill>
              <a:highlight>
                <a:srgbClr val="FFFFFF"/>
              </a:highlight>
            </a:endParaRPr>
          </a:p>
        </p:txBody>
      </p:sp>
      <p:pic>
        <p:nvPicPr>
          <p:cNvPr id="103" name="Google Shape;103;p14"/>
          <p:cNvPicPr preferRelativeResize="0"/>
          <p:nvPr/>
        </p:nvPicPr>
        <p:blipFill>
          <a:blip r:embed="rId4">
            <a:alphaModFix/>
          </a:blip>
          <a:stretch>
            <a:fillRect/>
          </a:stretch>
        </p:blipFill>
        <p:spPr>
          <a:xfrm>
            <a:off x="4511950" y="3488125"/>
            <a:ext cx="3086276" cy="2467150"/>
          </a:xfrm>
          <a:prstGeom prst="rect">
            <a:avLst/>
          </a:prstGeom>
          <a:noFill/>
          <a:ln>
            <a:noFill/>
          </a:ln>
        </p:spPr>
      </p:pic>
      <p:cxnSp>
        <p:nvCxnSpPr>
          <p:cNvPr id="104" name="Google Shape;104;p14"/>
          <p:cNvCxnSpPr/>
          <p:nvPr/>
        </p:nvCxnSpPr>
        <p:spPr>
          <a:xfrm rot="10800000" flipH="1">
            <a:off x="5945250" y="4859850"/>
            <a:ext cx="1383900" cy="438900"/>
          </a:xfrm>
          <a:prstGeom prst="straightConnector1">
            <a:avLst/>
          </a:prstGeom>
          <a:noFill/>
          <a:ln w="9525" cap="flat" cmpd="sng">
            <a:solidFill>
              <a:schemeClr val="dk2"/>
            </a:solidFill>
            <a:prstDash val="solid"/>
            <a:round/>
            <a:headEnd type="none" w="med" len="med"/>
            <a:tailEnd type="none" w="med" len="med"/>
          </a:ln>
        </p:spPr>
      </p:cxnSp>
      <p:sp>
        <p:nvSpPr>
          <p:cNvPr id="105" name="Google Shape;105;p14"/>
          <p:cNvSpPr txBox="1"/>
          <p:nvPr/>
        </p:nvSpPr>
        <p:spPr>
          <a:xfrm>
            <a:off x="7598225" y="4879200"/>
            <a:ext cx="3888000" cy="400200"/>
          </a:xfrm>
          <a:prstGeom prst="rect">
            <a:avLst/>
          </a:prstGeom>
          <a:noFill/>
          <a:ln>
            <a:noFill/>
          </a:ln>
        </p:spPr>
        <p:txBody>
          <a:bodyPr spcFirstLastPara="1" wrap="square" lIns="91425" tIns="91425" rIns="91425" bIns="91425" anchor="t" anchorCtr="0">
            <a:spAutoFit/>
          </a:bodyPr>
          <a:lstStyle/>
          <a:p>
            <a:r>
              <a:rPr lang="no-NO">
                <a:latin typeface="Calibri"/>
                <a:ea typeface="Calibri"/>
                <a:cs typeface="Calibri"/>
                <a:sym typeface="Calibri"/>
              </a:rPr>
              <a:t>Transatlantisk!</a:t>
            </a:r>
            <a:endParaRPr>
              <a:latin typeface="Calibri"/>
              <a:ea typeface="Calibri"/>
              <a:cs typeface="Calibri"/>
              <a:sym typeface="Calibri"/>
            </a:endParaRPr>
          </a:p>
        </p:txBody>
      </p:sp>
      <p:sp>
        <p:nvSpPr>
          <p:cNvPr id="106" name="Google Shape;106;p14"/>
          <p:cNvSpPr txBox="1"/>
          <p:nvPr/>
        </p:nvSpPr>
        <p:spPr>
          <a:xfrm>
            <a:off x="6151350" y="1506450"/>
            <a:ext cx="3888000" cy="1639200"/>
          </a:xfrm>
          <a:prstGeom prst="rect">
            <a:avLst/>
          </a:prstGeom>
          <a:noFill/>
          <a:ln>
            <a:noFill/>
          </a:ln>
        </p:spPr>
        <p:txBody>
          <a:bodyPr spcFirstLastPara="1" wrap="square" lIns="91425" tIns="91425" rIns="91425" bIns="91425" anchor="t" anchorCtr="0">
            <a:spAutoFit/>
          </a:bodyPr>
          <a:lstStyle/>
          <a:p>
            <a:pPr marL="457200" indent="-301625">
              <a:buClr>
                <a:srgbClr val="222222"/>
              </a:buClr>
              <a:buSzPts val="1150"/>
              <a:buChar char="•"/>
            </a:pPr>
            <a:r>
              <a:rPr lang="no-NO" sz="1150" b="1">
                <a:solidFill>
                  <a:srgbClr val="222222"/>
                </a:solidFill>
                <a:highlight>
                  <a:schemeClr val="lt1"/>
                </a:highlight>
              </a:rPr>
              <a:t>Ciskjønnet</a:t>
            </a:r>
            <a:r>
              <a:rPr lang="no-NO" sz="1150">
                <a:solidFill>
                  <a:srgbClr val="222222"/>
                </a:solidFill>
                <a:highlight>
                  <a:schemeClr val="lt1"/>
                </a:highlight>
              </a:rPr>
              <a:t>: En person som opplever seg som det kjønnet de ble registrert som ved fødsel.</a:t>
            </a:r>
            <a:endParaRPr sz="1150">
              <a:solidFill>
                <a:srgbClr val="222222"/>
              </a:solidFill>
              <a:highlight>
                <a:schemeClr val="lt1"/>
              </a:highlight>
            </a:endParaRPr>
          </a:p>
          <a:p>
            <a:pPr>
              <a:buClr>
                <a:schemeClr val="dk1"/>
              </a:buClr>
              <a:buSzPts val="1100"/>
            </a:pPr>
            <a:endParaRPr sz="1150" b="1">
              <a:solidFill>
                <a:srgbClr val="222222"/>
              </a:solidFill>
              <a:highlight>
                <a:schemeClr val="lt1"/>
              </a:highlight>
            </a:endParaRPr>
          </a:p>
          <a:p>
            <a:pPr marL="457200" indent="-301625">
              <a:buClr>
                <a:srgbClr val="222222"/>
              </a:buClr>
              <a:buSzPts val="1150"/>
              <a:buChar char="•"/>
            </a:pPr>
            <a:r>
              <a:rPr lang="no-NO" sz="1150" b="1">
                <a:solidFill>
                  <a:srgbClr val="222222"/>
                </a:solidFill>
                <a:highlight>
                  <a:schemeClr val="lt1"/>
                </a:highlight>
              </a:rPr>
              <a:t>Transkjønn</a:t>
            </a:r>
            <a:r>
              <a:rPr lang="no-NO" sz="1150">
                <a:solidFill>
                  <a:srgbClr val="222222"/>
                </a:solidFill>
                <a:highlight>
                  <a:schemeClr val="lt1"/>
                </a:highlight>
              </a:rPr>
              <a:t>: En person som opplever seg som et annet kjønn enn det de ble registrert som ved fødsel.</a:t>
            </a:r>
            <a:endParaRPr sz="1150">
              <a:solidFill>
                <a:srgbClr val="222222"/>
              </a:solidFill>
              <a:highlight>
                <a:schemeClr val="lt1"/>
              </a:highlight>
            </a:endParaRPr>
          </a:p>
          <a:p>
            <a:pPr>
              <a:buClr>
                <a:schemeClr val="dk1"/>
              </a:buClr>
              <a:buSzPts val="1100"/>
            </a:pPr>
            <a:endParaRPr sz="1150" b="1">
              <a:solidFill>
                <a:srgbClr val="222222"/>
              </a:solidFill>
              <a:highlight>
                <a:schemeClr val="lt1"/>
              </a:highlight>
            </a:endParaRPr>
          </a:p>
          <a:p>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10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fade">
                                      <p:cBhvr>
                                        <p:cTn id="17" dur="1000"/>
                                        <p:tgtEl>
                                          <p:spTgt spid="104"/>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fade">
                                      <p:cBhvr>
                                        <p:cTn id="21" dur="1000"/>
                                        <p:tgtEl>
                                          <p:spTgt spid="10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6"/>
                                        </p:tgtEl>
                                        <p:attrNameLst>
                                          <p:attrName>style.visibility</p:attrName>
                                        </p:attrNameLst>
                                      </p:cBhvr>
                                      <p:to>
                                        <p:strVal val="visible"/>
                                      </p:to>
                                    </p:set>
                                    <p:animEffect transition="in" filter="fade">
                                      <p:cBhvr>
                                        <p:cTn id="26"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2152650" y="365127"/>
            <a:ext cx="7886700" cy="1325563"/>
          </a:xfrm>
          <a:prstGeom prst="rect">
            <a:avLst/>
          </a:prstGeom>
          <a:noFill/>
          <a:ln>
            <a:noFill/>
          </a:ln>
        </p:spPr>
        <p:txBody>
          <a:bodyPr spcFirstLastPara="1" wrap="square" lIns="91425" tIns="45700" rIns="91425" bIns="45700" anchor="ctr" anchorCtr="0">
            <a:normAutofit/>
          </a:bodyPr>
          <a:lstStyle/>
          <a:p>
            <a:pPr>
              <a:buSzPts val="4400"/>
            </a:pPr>
            <a:endParaRPr/>
          </a:p>
        </p:txBody>
      </p:sp>
      <p:pic>
        <p:nvPicPr>
          <p:cNvPr id="112" name="Google Shape;112;p15"/>
          <p:cNvPicPr preferRelativeResize="0">
            <a:picLocks noGrp="1"/>
          </p:cNvPicPr>
          <p:nvPr>
            <p:ph type="body" idx="1"/>
          </p:nvPr>
        </p:nvPicPr>
        <p:blipFill rotWithShape="1">
          <a:blip r:embed="rId3">
            <a:alphaModFix/>
          </a:blip>
          <a:srcRect r="4000"/>
          <a:stretch/>
        </p:blipFill>
        <p:spPr>
          <a:xfrm>
            <a:off x="1524000" y="0"/>
            <a:ext cx="9144000" cy="6858000"/>
          </a:xfrm>
          <a:prstGeom prst="rect">
            <a:avLst/>
          </a:prstGeom>
          <a:noFill/>
          <a:ln>
            <a:noFill/>
          </a:ln>
        </p:spPr>
      </p:pic>
      <p:sp>
        <p:nvSpPr>
          <p:cNvPr id="113" name="Google Shape;113;p15"/>
          <p:cNvSpPr txBox="1"/>
          <p:nvPr/>
        </p:nvSpPr>
        <p:spPr>
          <a:xfrm>
            <a:off x="3657601" y="874296"/>
            <a:ext cx="5318100" cy="523200"/>
          </a:xfrm>
          <a:prstGeom prst="rect">
            <a:avLst/>
          </a:prstGeom>
          <a:noFill/>
          <a:ln>
            <a:noFill/>
          </a:ln>
        </p:spPr>
        <p:txBody>
          <a:bodyPr spcFirstLastPara="1" wrap="square" lIns="91425" tIns="45700" rIns="91425" bIns="45700" anchor="t" anchorCtr="0">
            <a:spAutoFit/>
          </a:bodyPr>
          <a:lstStyle/>
          <a:p>
            <a:pPr algn="ctr"/>
            <a:r>
              <a:rPr lang="no-NO" sz="2800">
                <a:solidFill>
                  <a:schemeClr val="dk1"/>
                </a:solidFill>
                <a:latin typeface="Poppins Black"/>
                <a:ea typeface="Poppins Black"/>
                <a:cs typeface="Poppins Black"/>
                <a:sym typeface="Poppins Black"/>
              </a:rPr>
              <a:t> </a:t>
            </a:r>
            <a:endParaRPr/>
          </a:p>
        </p:txBody>
      </p:sp>
      <p:sp>
        <p:nvSpPr>
          <p:cNvPr id="114" name="Google Shape;114;p15"/>
          <p:cNvSpPr txBox="1"/>
          <p:nvPr/>
        </p:nvSpPr>
        <p:spPr>
          <a:xfrm>
            <a:off x="2679150" y="2272125"/>
            <a:ext cx="7275000" cy="1154122"/>
          </a:xfrm>
          <a:prstGeom prst="rect">
            <a:avLst/>
          </a:prstGeom>
          <a:noFill/>
          <a:ln>
            <a:noFill/>
          </a:ln>
        </p:spPr>
        <p:txBody>
          <a:bodyPr spcFirstLastPara="1" wrap="square" lIns="91425" tIns="45700" rIns="91425" bIns="45700" anchor="t" anchorCtr="0">
            <a:spAutoFit/>
          </a:bodyPr>
          <a:lstStyle/>
          <a:p>
            <a:pPr marL="457200" indent="-342900">
              <a:buClr>
                <a:schemeClr val="dk1"/>
              </a:buClr>
              <a:buSzPts val="1800"/>
              <a:buChar char="•"/>
            </a:pPr>
            <a:r>
              <a:rPr lang="no-NO" sz="1150" b="1">
                <a:solidFill>
                  <a:srgbClr val="222222"/>
                </a:solidFill>
                <a:highlight>
                  <a:schemeClr val="lt1"/>
                </a:highlight>
              </a:rPr>
              <a:t>Ikke-binær</a:t>
            </a:r>
            <a:r>
              <a:rPr lang="no-NO" sz="1150">
                <a:solidFill>
                  <a:srgbClr val="222222"/>
                </a:solidFill>
                <a:highlight>
                  <a:schemeClr val="lt1"/>
                </a:highlight>
              </a:rPr>
              <a:t>: En som ikke opplever seg som mann eller kvinne, altså ikke en binær kjønnsidentitet. (Nyttes ofte også som et paraplybegrep for en rekke kjønnsvariasjoner annet enn mann og kvinne)</a:t>
            </a:r>
            <a:endParaRPr sz="1150">
              <a:solidFill>
                <a:srgbClr val="222222"/>
              </a:solidFill>
              <a:highlight>
                <a:schemeClr val="lt1"/>
              </a:highlight>
            </a:endParaRPr>
          </a:p>
          <a:p>
            <a:pPr marL="457200" indent="-342900">
              <a:buClr>
                <a:schemeClr val="dk1"/>
              </a:buClr>
              <a:buSzPts val="1800"/>
              <a:buChar char="•"/>
            </a:pPr>
            <a:r>
              <a:rPr lang="no-NO" sz="1150" b="1">
                <a:solidFill>
                  <a:srgbClr val="222222"/>
                </a:solidFill>
                <a:highlight>
                  <a:schemeClr val="lt1"/>
                </a:highlight>
              </a:rPr>
              <a:t>Kjønnsinkongruens</a:t>
            </a:r>
            <a:r>
              <a:rPr lang="no-NO" sz="1150">
                <a:solidFill>
                  <a:srgbClr val="222222"/>
                </a:solidFill>
                <a:highlight>
                  <a:schemeClr val="lt1"/>
                </a:highlight>
              </a:rPr>
              <a:t>:  Mangel på samsvar mellom det kjønn en ble registrert som ved fødsel og det kjønnet en oppfatter seg som. Også navnet på diagnosen.</a:t>
            </a:r>
            <a:endParaRPr sz="1150">
              <a:solidFill>
                <a:srgbClr val="222222"/>
              </a:solidFill>
              <a:highlight>
                <a:schemeClr val="lt1"/>
              </a:highlight>
            </a:endParaRPr>
          </a:p>
          <a:p>
            <a:pPr marL="457200" indent="-342900">
              <a:buClr>
                <a:schemeClr val="dk1"/>
              </a:buClr>
              <a:buSzPts val="1800"/>
              <a:buChar char="•"/>
            </a:pPr>
            <a:r>
              <a:rPr lang="no-NO" sz="1150" b="1">
                <a:solidFill>
                  <a:srgbClr val="222222"/>
                </a:solidFill>
                <a:highlight>
                  <a:schemeClr val="lt1"/>
                </a:highlight>
              </a:rPr>
              <a:t>Kjønnsdysfori</a:t>
            </a:r>
            <a:r>
              <a:rPr lang="no-NO" sz="1150">
                <a:solidFill>
                  <a:srgbClr val="222222"/>
                </a:solidFill>
                <a:highlight>
                  <a:schemeClr val="lt1"/>
                </a:highlight>
              </a:rPr>
              <a:t>: Ubehag ved at kroppen kjønnskarakteristika ikke stemmer overens med opplevd kjønn. Kan utspille seg enten kroppslig, mentalt eller sosialt.</a:t>
            </a:r>
            <a:endParaRPr/>
          </a:p>
        </p:txBody>
      </p:sp>
      <p:pic>
        <p:nvPicPr>
          <p:cNvPr id="115" name="Google Shape;115;p15"/>
          <p:cNvPicPr preferRelativeResize="0"/>
          <p:nvPr/>
        </p:nvPicPr>
        <p:blipFill>
          <a:blip r:embed="rId4">
            <a:alphaModFix/>
          </a:blip>
          <a:stretch>
            <a:fillRect/>
          </a:stretch>
        </p:blipFill>
        <p:spPr>
          <a:xfrm>
            <a:off x="3072076" y="2127398"/>
            <a:ext cx="6489151" cy="1886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1000"/>
                                        <p:tgtEl>
                                          <p:spTgt spid="115"/>
                                        </p:tgtEl>
                                        <p:attrNameLst>
                                          <p:attrName>ppt_x</p:attrName>
                                        </p:attrNameLst>
                                      </p:cBhvr>
                                      <p:tavLst>
                                        <p:tav tm="0">
                                          <p:val>
                                            <p:strVal val="#ppt_x"/>
                                          </p:val>
                                        </p:tav>
                                        <p:tav tm="100000">
                                          <p:val>
                                            <p:strVal val="#ppt_x+1"/>
                                          </p:val>
                                        </p:tav>
                                      </p:tavLst>
                                    </p:anim>
                                    <p:set>
                                      <p:cBhvr>
                                        <p:cTn id="7" dur="1" fill="hold">
                                          <p:stCondLst>
                                            <p:cond delay="1000"/>
                                          </p:stCondLst>
                                        </p:cTn>
                                        <p:tgtEl>
                                          <p:spTgt spid="115"/>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4"/>
                                        </p:tgtEl>
                                        <p:attrNameLst>
                                          <p:attrName>style.visibility</p:attrName>
                                        </p:attrNameLst>
                                      </p:cBhvr>
                                      <p:to>
                                        <p:strVal val="visible"/>
                                      </p:to>
                                    </p:set>
                                    <p:animEffect transition="in" filter="fade">
                                      <p:cBhvr>
                                        <p:cTn id="11"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2152650" y="365126"/>
            <a:ext cx="7886700" cy="1325700"/>
          </a:xfrm>
          <a:prstGeom prst="rect">
            <a:avLst/>
          </a:prstGeom>
          <a:noFill/>
          <a:ln>
            <a:noFill/>
          </a:ln>
        </p:spPr>
        <p:txBody>
          <a:bodyPr spcFirstLastPara="1" wrap="square" lIns="91425" tIns="45700" rIns="91425" bIns="45700" anchor="ctr" anchorCtr="0">
            <a:normAutofit/>
          </a:bodyPr>
          <a:lstStyle/>
          <a:p>
            <a:pPr>
              <a:buSzPts val="4400"/>
            </a:pPr>
            <a:endParaRPr/>
          </a:p>
        </p:txBody>
      </p:sp>
      <p:pic>
        <p:nvPicPr>
          <p:cNvPr id="121" name="Google Shape;121;p16"/>
          <p:cNvPicPr preferRelativeResize="0">
            <a:picLocks noGrp="1"/>
          </p:cNvPicPr>
          <p:nvPr>
            <p:ph type="body" idx="1"/>
          </p:nvPr>
        </p:nvPicPr>
        <p:blipFill rotWithShape="1">
          <a:blip r:embed="rId3">
            <a:alphaModFix/>
          </a:blip>
          <a:srcRect r="4003"/>
          <a:stretch/>
        </p:blipFill>
        <p:spPr>
          <a:xfrm>
            <a:off x="1524000" y="0"/>
            <a:ext cx="9144000" cy="6858000"/>
          </a:xfrm>
          <a:prstGeom prst="rect">
            <a:avLst/>
          </a:prstGeom>
          <a:noFill/>
          <a:ln>
            <a:noFill/>
          </a:ln>
        </p:spPr>
      </p:pic>
      <p:sp>
        <p:nvSpPr>
          <p:cNvPr id="122" name="Google Shape;122;p16"/>
          <p:cNvSpPr txBox="1"/>
          <p:nvPr/>
        </p:nvSpPr>
        <p:spPr>
          <a:xfrm>
            <a:off x="3657601" y="874296"/>
            <a:ext cx="5318100" cy="523200"/>
          </a:xfrm>
          <a:prstGeom prst="rect">
            <a:avLst/>
          </a:prstGeom>
          <a:noFill/>
          <a:ln>
            <a:noFill/>
          </a:ln>
        </p:spPr>
        <p:txBody>
          <a:bodyPr spcFirstLastPara="1" wrap="square" lIns="91425" tIns="45700" rIns="91425" bIns="45700" anchor="t" anchorCtr="0">
            <a:spAutoFit/>
          </a:bodyPr>
          <a:lstStyle/>
          <a:p>
            <a:pPr algn="ctr"/>
            <a:r>
              <a:rPr lang="no-NO" sz="2800">
                <a:solidFill>
                  <a:schemeClr val="dk1"/>
                </a:solidFill>
                <a:latin typeface="Poppins Black"/>
                <a:ea typeface="Poppins Black"/>
                <a:cs typeface="Poppins Black"/>
                <a:sym typeface="Poppins Black"/>
              </a:rPr>
              <a:t>Trans, noe nytt?</a:t>
            </a:r>
            <a:endParaRPr/>
          </a:p>
        </p:txBody>
      </p:sp>
      <p:pic>
        <p:nvPicPr>
          <p:cNvPr id="123" name="Google Shape;123;p16"/>
          <p:cNvPicPr preferRelativeResize="0"/>
          <p:nvPr/>
        </p:nvPicPr>
        <p:blipFill>
          <a:blip r:embed="rId4">
            <a:alphaModFix/>
          </a:blip>
          <a:stretch>
            <a:fillRect/>
          </a:stretch>
        </p:blipFill>
        <p:spPr>
          <a:xfrm>
            <a:off x="2638936" y="874289"/>
            <a:ext cx="6702025" cy="4595675"/>
          </a:xfrm>
          <a:prstGeom prst="rect">
            <a:avLst/>
          </a:prstGeom>
          <a:noFill/>
          <a:ln>
            <a:noFill/>
          </a:ln>
        </p:spPr>
      </p:pic>
      <p:sp>
        <p:nvSpPr>
          <p:cNvPr id="124" name="Google Shape;124;p16"/>
          <p:cNvSpPr txBox="1"/>
          <p:nvPr/>
        </p:nvSpPr>
        <p:spPr>
          <a:xfrm>
            <a:off x="2638926" y="2390275"/>
            <a:ext cx="7275000" cy="307800"/>
          </a:xfrm>
          <a:prstGeom prst="rect">
            <a:avLst/>
          </a:prstGeom>
          <a:noFill/>
          <a:ln>
            <a:noFill/>
          </a:ln>
        </p:spPr>
        <p:txBody>
          <a:bodyPr spcFirstLastPara="1" wrap="square" lIns="91425" tIns="45700" rIns="91425" bIns="45700" anchor="t" anchorCtr="0">
            <a:spAutoFit/>
          </a:bodyPr>
          <a:lstStyle/>
          <a:p>
            <a:pPr marL="457200"/>
            <a:endParaRPr/>
          </a:p>
        </p:txBody>
      </p:sp>
      <p:pic>
        <p:nvPicPr>
          <p:cNvPr id="125" name="Google Shape;125;p16"/>
          <p:cNvPicPr preferRelativeResize="0"/>
          <p:nvPr/>
        </p:nvPicPr>
        <p:blipFill>
          <a:blip r:embed="rId5">
            <a:alphaModFix/>
          </a:blip>
          <a:stretch>
            <a:fillRect/>
          </a:stretch>
        </p:blipFill>
        <p:spPr>
          <a:xfrm>
            <a:off x="2828485" y="1025286"/>
            <a:ext cx="6322926" cy="4595676"/>
          </a:xfrm>
          <a:prstGeom prst="rect">
            <a:avLst/>
          </a:prstGeom>
          <a:noFill/>
          <a:ln>
            <a:noFill/>
          </a:ln>
        </p:spPr>
      </p:pic>
      <p:pic>
        <p:nvPicPr>
          <p:cNvPr id="126" name="Google Shape;126;p16"/>
          <p:cNvPicPr preferRelativeResize="0"/>
          <p:nvPr/>
        </p:nvPicPr>
        <p:blipFill>
          <a:blip r:embed="rId6">
            <a:alphaModFix/>
          </a:blip>
          <a:stretch>
            <a:fillRect/>
          </a:stretch>
        </p:blipFill>
        <p:spPr>
          <a:xfrm>
            <a:off x="4217301" y="739525"/>
            <a:ext cx="4198688" cy="5167176"/>
          </a:xfrm>
          <a:prstGeom prst="rect">
            <a:avLst/>
          </a:prstGeom>
          <a:noFill/>
          <a:ln>
            <a:noFill/>
          </a:ln>
        </p:spPr>
      </p:pic>
      <p:pic>
        <p:nvPicPr>
          <p:cNvPr id="127" name="Google Shape;127;p16"/>
          <p:cNvPicPr preferRelativeResize="0"/>
          <p:nvPr/>
        </p:nvPicPr>
        <p:blipFill>
          <a:blip r:embed="rId7">
            <a:alphaModFix/>
          </a:blip>
          <a:stretch>
            <a:fillRect/>
          </a:stretch>
        </p:blipFill>
        <p:spPr>
          <a:xfrm>
            <a:off x="4217301" y="850853"/>
            <a:ext cx="4198701" cy="4944522"/>
          </a:xfrm>
          <a:prstGeom prst="rect">
            <a:avLst/>
          </a:prstGeom>
          <a:noFill/>
          <a:ln>
            <a:noFill/>
          </a:ln>
        </p:spPr>
      </p:pic>
      <p:pic>
        <p:nvPicPr>
          <p:cNvPr id="128" name="Google Shape;128;p16"/>
          <p:cNvPicPr preferRelativeResize="0"/>
          <p:nvPr/>
        </p:nvPicPr>
        <p:blipFill>
          <a:blip r:embed="rId8">
            <a:alphaModFix/>
          </a:blip>
          <a:stretch>
            <a:fillRect/>
          </a:stretch>
        </p:blipFill>
        <p:spPr>
          <a:xfrm>
            <a:off x="3512413" y="845412"/>
            <a:ext cx="5167174" cy="51671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23"/>
                                        </p:tgtEl>
                                      </p:cBhvr>
                                    </p:animEffect>
                                    <p:set>
                                      <p:cBhvr>
                                        <p:cTn id="12" dur="1" fill="hold">
                                          <p:stCondLst>
                                            <p:cond delay="1000"/>
                                          </p:stCondLst>
                                        </p:cTn>
                                        <p:tgtEl>
                                          <p:spTgt spid="123"/>
                                        </p:tgtEl>
                                        <p:attrNameLst>
                                          <p:attrName>style.visibility</p:attrName>
                                        </p:attrNameLst>
                                      </p:cBhvr>
                                      <p:to>
                                        <p:strVal val="hidden"/>
                                      </p:to>
                                    </p:se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25"/>
                                        </p:tgtEl>
                                        <p:attrNameLst>
                                          <p:attrName>style.visibility</p:attrName>
                                        </p:attrNameLst>
                                      </p:cBhvr>
                                      <p:to>
                                        <p:strVal val="visible"/>
                                      </p:to>
                                    </p:set>
                                    <p:animEffect transition="in" filter="fade">
                                      <p:cBhvr>
                                        <p:cTn id="16" dur="1000"/>
                                        <p:tgtEl>
                                          <p:spTgt spid="1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000"/>
                                        <p:tgtEl>
                                          <p:spTgt spid="125"/>
                                        </p:tgtEl>
                                      </p:cBhvr>
                                    </p:animEffect>
                                    <p:set>
                                      <p:cBhvr>
                                        <p:cTn id="21" dur="1" fill="hold">
                                          <p:stCondLst>
                                            <p:cond delay="1000"/>
                                          </p:stCondLst>
                                        </p:cTn>
                                        <p:tgtEl>
                                          <p:spTgt spid="125"/>
                                        </p:tgtEl>
                                        <p:attrNameLst>
                                          <p:attrName>style.visibility</p:attrName>
                                        </p:attrNameLst>
                                      </p:cBhvr>
                                      <p:to>
                                        <p:strVal val="hidden"/>
                                      </p:to>
                                    </p:se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26"/>
                                        </p:tgtEl>
                                        <p:attrNameLst>
                                          <p:attrName>style.visibility</p:attrName>
                                        </p:attrNameLst>
                                      </p:cBhvr>
                                      <p:to>
                                        <p:strVal val="visible"/>
                                      </p:to>
                                    </p:set>
                                    <p:animEffect transition="in" filter="fade">
                                      <p:cBhvr>
                                        <p:cTn id="25" dur="1000"/>
                                        <p:tgtEl>
                                          <p:spTgt spid="1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1000"/>
                                        <p:tgtEl>
                                          <p:spTgt spid="126"/>
                                        </p:tgtEl>
                                      </p:cBhvr>
                                    </p:animEffect>
                                    <p:set>
                                      <p:cBhvr>
                                        <p:cTn id="30" dur="1" fill="hold">
                                          <p:stCondLst>
                                            <p:cond delay="1000"/>
                                          </p:stCondLst>
                                        </p:cTn>
                                        <p:tgtEl>
                                          <p:spTgt spid="126"/>
                                        </p:tgtEl>
                                        <p:attrNameLst>
                                          <p:attrName>style.visibility</p:attrName>
                                        </p:attrNameLst>
                                      </p:cBhvr>
                                      <p:to>
                                        <p:strVal val="hidden"/>
                                      </p:to>
                                    </p:se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27"/>
                                        </p:tgtEl>
                                        <p:attrNameLst>
                                          <p:attrName>style.visibility</p:attrName>
                                        </p:attrNameLst>
                                      </p:cBhvr>
                                      <p:to>
                                        <p:strVal val="visible"/>
                                      </p:to>
                                    </p:set>
                                    <p:animEffect transition="in" filter="fade">
                                      <p:cBhvr>
                                        <p:cTn id="34" dur="1000"/>
                                        <p:tgtEl>
                                          <p:spTgt spid="1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1000"/>
                                        <p:tgtEl>
                                          <p:spTgt spid="127"/>
                                        </p:tgtEl>
                                      </p:cBhvr>
                                    </p:animEffect>
                                    <p:set>
                                      <p:cBhvr>
                                        <p:cTn id="39" dur="1" fill="hold">
                                          <p:stCondLst>
                                            <p:cond delay="1000"/>
                                          </p:stCondLst>
                                        </p:cTn>
                                        <p:tgtEl>
                                          <p:spTgt spid="127"/>
                                        </p:tgtEl>
                                        <p:attrNameLst>
                                          <p:attrName>style.visibility</p:attrName>
                                        </p:attrNameLst>
                                      </p:cBhvr>
                                      <p:to>
                                        <p:strVal val="hidden"/>
                                      </p:to>
                                    </p:se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128"/>
                                        </p:tgtEl>
                                        <p:attrNameLst>
                                          <p:attrName>style.visibility</p:attrName>
                                        </p:attrNameLst>
                                      </p:cBhvr>
                                      <p:to>
                                        <p:strVal val="visible"/>
                                      </p:to>
                                    </p:set>
                                    <p:animEffect transition="in" filter="fade">
                                      <p:cBhvr>
                                        <p:cTn id="43"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2152650" y="365126"/>
            <a:ext cx="7886700" cy="1325700"/>
          </a:xfrm>
          <a:prstGeom prst="rect">
            <a:avLst/>
          </a:prstGeom>
        </p:spPr>
        <p:txBody>
          <a:bodyPr spcFirstLastPara="1" wrap="square" lIns="91425" tIns="45700" rIns="91425" bIns="45700" anchor="ctr" anchorCtr="0">
            <a:normAutofit/>
          </a:bodyPr>
          <a:lstStyle/>
          <a:p>
            <a:pPr algn="ctr"/>
            <a:r>
              <a:rPr lang="no-NO" b="1">
                <a:latin typeface="Poppins"/>
                <a:ea typeface="Poppins"/>
                <a:cs typeface="Poppins"/>
                <a:sym typeface="Poppins"/>
              </a:rPr>
              <a:t>Hvordan snakker jeg om kjønn?</a:t>
            </a:r>
            <a:endParaRPr b="1">
              <a:latin typeface="Poppins"/>
              <a:ea typeface="Poppins"/>
              <a:cs typeface="Poppins"/>
              <a:sym typeface="Poppins"/>
            </a:endParaRPr>
          </a:p>
        </p:txBody>
      </p:sp>
      <p:sp>
        <p:nvSpPr>
          <p:cNvPr id="135" name="Google Shape;135;p17"/>
          <p:cNvSpPr txBox="1">
            <a:spLocks noGrp="1"/>
          </p:cNvSpPr>
          <p:nvPr>
            <p:ph type="body" idx="1"/>
          </p:nvPr>
        </p:nvSpPr>
        <p:spPr>
          <a:xfrm>
            <a:off x="2152650" y="1825625"/>
            <a:ext cx="7886700" cy="2364600"/>
          </a:xfrm>
          <a:prstGeom prst="rect">
            <a:avLst/>
          </a:prstGeom>
        </p:spPr>
        <p:txBody>
          <a:bodyPr spcFirstLastPara="1" wrap="square" lIns="91425" tIns="45700" rIns="91425" bIns="45700" anchor="t" anchorCtr="0">
            <a:normAutofit/>
          </a:bodyPr>
          <a:lstStyle/>
          <a:p>
            <a:pPr marL="0" indent="0">
              <a:buNone/>
            </a:pPr>
            <a:r>
              <a:rPr lang="no-NO"/>
              <a:t>Pleier å dele opp i fire deler når relevant:</a:t>
            </a:r>
            <a:endParaRPr/>
          </a:p>
        </p:txBody>
      </p:sp>
      <p:sp>
        <p:nvSpPr>
          <p:cNvPr id="136" name="Google Shape;136;p17"/>
          <p:cNvSpPr txBox="1"/>
          <p:nvPr/>
        </p:nvSpPr>
        <p:spPr>
          <a:xfrm>
            <a:off x="2152650" y="2624700"/>
            <a:ext cx="6916800" cy="1608600"/>
          </a:xfrm>
          <a:prstGeom prst="rect">
            <a:avLst/>
          </a:prstGeom>
          <a:noFill/>
          <a:ln>
            <a:noFill/>
          </a:ln>
        </p:spPr>
        <p:txBody>
          <a:bodyPr spcFirstLastPara="1" wrap="square" lIns="91425" tIns="91425" rIns="91425" bIns="91425" anchor="t" anchorCtr="0">
            <a:spAutoFit/>
          </a:bodyPr>
          <a:lstStyle/>
          <a:p>
            <a:pPr marL="457200" indent="-387350">
              <a:buClr>
                <a:schemeClr val="dk1"/>
              </a:buClr>
              <a:buSzPts val="2500"/>
              <a:buFont typeface="Century Gothic"/>
              <a:buChar char="-"/>
            </a:pPr>
            <a:r>
              <a:rPr lang="no-NO" sz="2500" b="1">
                <a:solidFill>
                  <a:schemeClr val="dk1"/>
                </a:solidFill>
                <a:latin typeface="Century Gothic"/>
                <a:ea typeface="Century Gothic"/>
                <a:cs typeface="Century Gothic"/>
                <a:sym typeface="Century Gothic"/>
              </a:rPr>
              <a:t>Kroppslig kjønn </a:t>
            </a:r>
            <a:endParaRPr sz="2500" b="1">
              <a:solidFill>
                <a:schemeClr val="dk1"/>
              </a:solidFill>
              <a:latin typeface="Century Gothic"/>
              <a:ea typeface="Century Gothic"/>
              <a:cs typeface="Century Gothic"/>
              <a:sym typeface="Century Gothic"/>
            </a:endParaRPr>
          </a:p>
          <a:p>
            <a:pPr marL="457200" indent="-323850">
              <a:lnSpc>
                <a:spcPct val="90000"/>
              </a:lnSpc>
              <a:buClr>
                <a:schemeClr val="dk1"/>
              </a:buClr>
              <a:buSzPts val="1500"/>
              <a:buFont typeface="Century Gothic"/>
              <a:buChar char="-"/>
            </a:pPr>
            <a:r>
              <a:rPr lang="no-NO" sz="2500" b="1">
                <a:solidFill>
                  <a:schemeClr val="dk1"/>
                </a:solidFill>
                <a:latin typeface="Century Gothic"/>
                <a:ea typeface="Century Gothic"/>
                <a:cs typeface="Century Gothic"/>
                <a:sym typeface="Century Gothic"/>
              </a:rPr>
              <a:t>Sosialt kjønn  </a:t>
            </a:r>
            <a:endParaRPr sz="2500" b="1">
              <a:solidFill>
                <a:schemeClr val="dk1"/>
              </a:solidFill>
              <a:latin typeface="Century Gothic"/>
              <a:ea typeface="Century Gothic"/>
              <a:cs typeface="Century Gothic"/>
              <a:sym typeface="Century Gothic"/>
            </a:endParaRPr>
          </a:p>
          <a:p>
            <a:pPr marL="457200" indent="-323850">
              <a:lnSpc>
                <a:spcPct val="90000"/>
              </a:lnSpc>
              <a:buClr>
                <a:schemeClr val="dk1"/>
              </a:buClr>
              <a:buSzPts val="1500"/>
              <a:buFont typeface="Century Gothic"/>
              <a:buChar char="-"/>
            </a:pPr>
            <a:r>
              <a:rPr lang="no-NO" sz="2500" b="1">
                <a:solidFill>
                  <a:schemeClr val="dk1"/>
                </a:solidFill>
                <a:latin typeface="Century Gothic"/>
                <a:ea typeface="Century Gothic"/>
                <a:cs typeface="Century Gothic"/>
                <a:sym typeface="Century Gothic"/>
              </a:rPr>
              <a:t>Juridisk kjønn </a:t>
            </a:r>
            <a:endParaRPr sz="2500" b="1">
              <a:solidFill>
                <a:schemeClr val="dk1"/>
              </a:solidFill>
              <a:latin typeface="Century Gothic"/>
              <a:ea typeface="Century Gothic"/>
              <a:cs typeface="Century Gothic"/>
              <a:sym typeface="Century Gothic"/>
            </a:endParaRPr>
          </a:p>
          <a:p>
            <a:pPr marL="457200" indent="-323850">
              <a:lnSpc>
                <a:spcPct val="90000"/>
              </a:lnSpc>
              <a:buClr>
                <a:schemeClr val="dk1"/>
              </a:buClr>
              <a:buSzPts val="1500"/>
              <a:buFont typeface="Century Gothic"/>
              <a:buChar char="-"/>
            </a:pPr>
            <a:r>
              <a:rPr lang="no-NO" sz="2500" b="1">
                <a:solidFill>
                  <a:schemeClr val="dk1"/>
                </a:solidFill>
                <a:latin typeface="Century Gothic"/>
                <a:ea typeface="Century Gothic"/>
                <a:cs typeface="Century Gothic"/>
                <a:sym typeface="Century Gothic"/>
              </a:rPr>
              <a:t>Opplevd kjønn</a:t>
            </a:r>
            <a:r>
              <a:rPr lang="no-NO" sz="2500">
                <a:solidFill>
                  <a:schemeClr val="dk1"/>
                </a:solidFill>
                <a:latin typeface="Century Gothic"/>
                <a:ea typeface="Century Gothic"/>
                <a:cs typeface="Century Gothic"/>
                <a:sym typeface="Century Gothic"/>
              </a:rPr>
              <a:t> </a:t>
            </a:r>
            <a:endParaRPr sz="1100">
              <a:latin typeface="Century Gothic"/>
              <a:ea typeface="Century Gothic"/>
              <a:cs typeface="Century Gothic"/>
              <a:sym typeface="Century Gothic"/>
            </a:endParaRPr>
          </a:p>
        </p:txBody>
      </p:sp>
      <p:sp>
        <p:nvSpPr>
          <p:cNvPr id="137" name="Google Shape;137;p17"/>
          <p:cNvSpPr txBox="1"/>
          <p:nvPr/>
        </p:nvSpPr>
        <p:spPr>
          <a:xfrm>
            <a:off x="2276900" y="4484701"/>
            <a:ext cx="7345800" cy="1476271"/>
          </a:xfrm>
          <a:prstGeom prst="rect">
            <a:avLst/>
          </a:prstGeom>
          <a:noFill/>
          <a:ln>
            <a:noFill/>
          </a:ln>
        </p:spPr>
        <p:txBody>
          <a:bodyPr spcFirstLastPara="1" wrap="square" lIns="91425" tIns="91425" rIns="91425" bIns="91425" anchor="t" anchorCtr="0">
            <a:spAutoFit/>
          </a:bodyPr>
          <a:lstStyle/>
          <a:p>
            <a:pPr>
              <a:lnSpc>
                <a:spcPct val="90000"/>
              </a:lnSpc>
              <a:spcBef>
                <a:spcPts val="1000"/>
              </a:spcBef>
            </a:pPr>
            <a:r>
              <a:rPr lang="no-NO" sz="2800">
                <a:solidFill>
                  <a:schemeClr val="dk1"/>
                </a:solidFill>
                <a:latin typeface="Calibri"/>
                <a:ea typeface="Calibri"/>
                <a:cs typeface="Calibri"/>
                <a:sym typeface="Calibri"/>
              </a:rPr>
              <a:t>Eks: Du kan oppleve deg selv som kvinne, ha penis, juridisk kjønn som mann, og et androgynt kjønnsuttrykk. </a:t>
            </a:r>
            <a:endParaRPr>
              <a:latin typeface="Calibri"/>
              <a:ea typeface="Calibri"/>
              <a:cs typeface="Calibri"/>
              <a:sym typeface="Calibri"/>
            </a:endParaRPr>
          </a:p>
        </p:txBody>
      </p:sp>
      <p:sp>
        <p:nvSpPr>
          <p:cNvPr id="138" name="Google Shape;138;p17"/>
          <p:cNvSpPr txBox="1"/>
          <p:nvPr/>
        </p:nvSpPr>
        <p:spPr>
          <a:xfrm>
            <a:off x="2276900" y="5826825"/>
            <a:ext cx="7345800" cy="400200"/>
          </a:xfrm>
          <a:prstGeom prst="rect">
            <a:avLst/>
          </a:prstGeom>
          <a:noFill/>
          <a:ln>
            <a:noFill/>
          </a:ln>
        </p:spPr>
        <p:txBody>
          <a:bodyPr spcFirstLastPara="1" wrap="square" lIns="91425" tIns="91425" rIns="91425" bIns="91425" anchor="t" anchorCtr="0">
            <a:spAutoFit/>
          </a:bodyPr>
          <a:lstStyle/>
          <a:p>
            <a:endParaRPr>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title"/>
          </p:nvPr>
        </p:nvSpPr>
        <p:spPr>
          <a:xfrm>
            <a:off x="2152650" y="365127"/>
            <a:ext cx="7886700" cy="1325563"/>
          </a:xfrm>
          <a:prstGeom prst="rect">
            <a:avLst/>
          </a:prstGeom>
          <a:noFill/>
          <a:ln>
            <a:noFill/>
          </a:ln>
        </p:spPr>
        <p:txBody>
          <a:bodyPr spcFirstLastPara="1" wrap="square" lIns="91425" tIns="45700" rIns="91425" bIns="45700" anchor="ctr" anchorCtr="0">
            <a:normAutofit/>
          </a:bodyPr>
          <a:lstStyle/>
          <a:p>
            <a:pPr>
              <a:buSzPts val="4400"/>
            </a:pPr>
            <a:endParaRPr/>
          </a:p>
        </p:txBody>
      </p:sp>
      <p:pic>
        <p:nvPicPr>
          <p:cNvPr id="144" name="Google Shape;144;p18"/>
          <p:cNvPicPr preferRelativeResize="0">
            <a:picLocks noGrp="1"/>
          </p:cNvPicPr>
          <p:nvPr>
            <p:ph type="body" idx="1"/>
          </p:nvPr>
        </p:nvPicPr>
        <p:blipFill rotWithShape="1">
          <a:blip r:embed="rId3">
            <a:alphaModFix/>
          </a:blip>
          <a:srcRect r="4000"/>
          <a:stretch/>
        </p:blipFill>
        <p:spPr>
          <a:xfrm>
            <a:off x="1524000" y="0"/>
            <a:ext cx="9144000" cy="6858000"/>
          </a:xfrm>
          <a:prstGeom prst="rect">
            <a:avLst/>
          </a:prstGeom>
          <a:noFill/>
          <a:ln>
            <a:noFill/>
          </a:ln>
        </p:spPr>
      </p:pic>
      <p:sp>
        <p:nvSpPr>
          <p:cNvPr id="145" name="Google Shape;145;p18"/>
          <p:cNvSpPr txBox="1"/>
          <p:nvPr/>
        </p:nvSpPr>
        <p:spPr>
          <a:xfrm>
            <a:off x="3657601" y="874296"/>
            <a:ext cx="5318100" cy="954300"/>
          </a:xfrm>
          <a:prstGeom prst="rect">
            <a:avLst/>
          </a:prstGeom>
          <a:noFill/>
          <a:ln>
            <a:noFill/>
          </a:ln>
        </p:spPr>
        <p:txBody>
          <a:bodyPr spcFirstLastPara="1" wrap="square" lIns="91425" tIns="45700" rIns="91425" bIns="45700" anchor="t" anchorCtr="0">
            <a:spAutoFit/>
          </a:bodyPr>
          <a:lstStyle/>
          <a:p>
            <a:pPr algn="ctr"/>
            <a:r>
              <a:rPr lang="no-NO" sz="2800">
                <a:solidFill>
                  <a:schemeClr val="dk1"/>
                </a:solidFill>
                <a:latin typeface="Poppins Black"/>
                <a:ea typeface="Poppins Black"/>
                <a:cs typeface="Poppins Black"/>
                <a:sym typeface="Poppins Black"/>
              </a:rPr>
              <a:t>Kjønnsbekreftende (be)handling?</a:t>
            </a:r>
            <a:endParaRPr/>
          </a:p>
        </p:txBody>
      </p:sp>
      <p:sp>
        <p:nvSpPr>
          <p:cNvPr id="146" name="Google Shape;146;p18"/>
          <p:cNvSpPr txBox="1"/>
          <p:nvPr/>
        </p:nvSpPr>
        <p:spPr>
          <a:xfrm>
            <a:off x="2679151" y="1982075"/>
            <a:ext cx="7275000" cy="2031900"/>
          </a:xfrm>
          <a:prstGeom prst="rect">
            <a:avLst/>
          </a:prstGeom>
          <a:noFill/>
          <a:ln>
            <a:noFill/>
          </a:ln>
        </p:spPr>
        <p:txBody>
          <a:bodyPr spcFirstLastPara="1" wrap="square" lIns="91425" tIns="45700" rIns="91425" bIns="45700" anchor="t" anchorCtr="0">
            <a:spAutoFit/>
          </a:bodyPr>
          <a:lstStyle/>
          <a:p>
            <a:pPr marL="285750" indent="-285750">
              <a:buClr>
                <a:schemeClr val="dk1"/>
              </a:buClr>
              <a:buSzPts val="1800"/>
              <a:buFont typeface="Arial"/>
              <a:buChar char="•"/>
            </a:pPr>
            <a:r>
              <a:rPr lang="no-NO" sz="1800">
                <a:solidFill>
                  <a:schemeClr val="dk1"/>
                </a:solidFill>
              </a:rPr>
              <a:t>Lege henviser til BUP/DPS, de henviser videre til Riksen.</a:t>
            </a:r>
            <a:endParaRPr sz="1800">
              <a:solidFill>
                <a:schemeClr val="dk1"/>
              </a:solidFill>
            </a:endParaRPr>
          </a:p>
          <a:p>
            <a:pPr marL="285750" indent="-285750">
              <a:buClr>
                <a:schemeClr val="dk1"/>
              </a:buClr>
              <a:buSzPts val="1800"/>
              <a:buChar char="•"/>
            </a:pPr>
            <a:r>
              <a:rPr lang="no-NO" sz="1800">
                <a:solidFill>
                  <a:schemeClr val="dk1"/>
                </a:solidFill>
              </a:rPr>
              <a:t>Utredning</a:t>
            </a:r>
            <a:endParaRPr sz="1800">
              <a:solidFill>
                <a:schemeClr val="dk1"/>
              </a:solidFill>
            </a:endParaRPr>
          </a:p>
          <a:p>
            <a:pPr marL="285750" indent="-285750">
              <a:buClr>
                <a:schemeClr val="dk1"/>
              </a:buClr>
              <a:buSzPts val="1800"/>
              <a:buChar char="•"/>
            </a:pPr>
            <a:r>
              <a:rPr lang="no-NO" sz="1800">
                <a:solidFill>
                  <a:schemeClr val="dk1"/>
                </a:solidFill>
              </a:rPr>
              <a:t>Avslag/Diagnose - Behandling</a:t>
            </a:r>
            <a:endParaRPr sz="1800">
              <a:solidFill>
                <a:schemeClr val="dk1"/>
              </a:solidFill>
            </a:endParaRPr>
          </a:p>
          <a:p>
            <a:pPr marL="457200"/>
            <a:endParaRPr sz="1800">
              <a:solidFill>
                <a:schemeClr val="dk1"/>
              </a:solidFill>
            </a:endParaRPr>
          </a:p>
          <a:p>
            <a:pPr marL="285750" indent="-285750">
              <a:buClr>
                <a:schemeClr val="dk1"/>
              </a:buClr>
              <a:buSzPts val="1800"/>
              <a:buChar char="•"/>
            </a:pPr>
            <a:r>
              <a:rPr lang="no-NO" sz="1800">
                <a:solidFill>
                  <a:schemeClr val="dk1"/>
                </a:solidFill>
              </a:rPr>
              <a:t>Men! Kjønnsbekreftende (be)handling er mer enn piller, terapi og kirurgi.</a:t>
            </a:r>
            <a:endParaRPr sz="1800">
              <a:solidFill>
                <a:schemeClr val="dk1"/>
              </a:solidFill>
            </a:endParaRPr>
          </a:p>
          <a:p>
            <a:endParaRPr sz="1800">
              <a:solidFill>
                <a:schemeClr val="dk1"/>
              </a:solidFill>
            </a:endParaRPr>
          </a:p>
        </p:txBody>
      </p:sp>
      <p:sp>
        <p:nvSpPr>
          <p:cNvPr id="147" name="Google Shape;147;p18"/>
          <p:cNvSpPr txBox="1"/>
          <p:nvPr/>
        </p:nvSpPr>
        <p:spPr>
          <a:xfrm>
            <a:off x="2643750" y="4455200"/>
            <a:ext cx="7345800" cy="400200"/>
          </a:xfrm>
          <a:prstGeom prst="rect">
            <a:avLst/>
          </a:prstGeom>
          <a:noFill/>
          <a:ln>
            <a:noFill/>
          </a:ln>
        </p:spPr>
        <p:txBody>
          <a:bodyPr spcFirstLastPara="1" wrap="square" lIns="91425" tIns="91425" rIns="91425" bIns="91425" anchor="t" anchorCtr="0">
            <a:spAutoFit/>
          </a:bodyPr>
          <a:lstStyle/>
          <a:p>
            <a:endParaRPr b="1">
              <a:latin typeface="Calibri"/>
              <a:ea typeface="Calibri"/>
              <a:cs typeface="Calibri"/>
              <a:sym typeface="Calibri"/>
            </a:endParaRPr>
          </a:p>
        </p:txBody>
      </p:sp>
      <p:sp>
        <p:nvSpPr>
          <p:cNvPr id="148" name="Google Shape;148;p18"/>
          <p:cNvSpPr txBox="1"/>
          <p:nvPr/>
        </p:nvSpPr>
        <p:spPr>
          <a:xfrm>
            <a:off x="2421900" y="3870350"/>
            <a:ext cx="7348200" cy="1569900"/>
          </a:xfrm>
          <a:prstGeom prst="rect">
            <a:avLst/>
          </a:prstGeom>
          <a:noFill/>
          <a:ln>
            <a:noFill/>
          </a:ln>
        </p:spPr>
        <p:txBody>
          <a:bodyPr spcFirstLastPara="1" wrap="square" lIns="91425" tIns="91425" rIns="91425" bIns="91425" anchor="t" anchorCtr="0">
            <a:spAutoFit/>
          </a:bodyPr>
          <a:lstStyle/>
          <a:p>
            <a:pPr marL="457200" indent="-342900">
              <a:buSzPts val="1800"/>
              <a:buChar char="-"/>
            </a:pPr>
            <a:r>
              <a:rPr lang="no-NO" sz="1800"/>
              <a:t>Bruk av rett navn og pronomen</a:t>
            </a:r>
            <a:endParaRPr sz="1800"/>
          </a:p>
          <a:p>
            <a:pPr marL="457200" indent="-342900">
              <a:buSzPts val="1800"/>
              <a:buChar char="-"/>
            </a:pPr>
            <a:r>
              <a:rPr lang="no-NO" sz="1800"/>
              <a:t>Tilgang på kjønnsbekreftende hjelpemidler som f.eks binder og packer.</a:t>
            </a:r>
            <a:endParaRPr sz="1800"/>
          </a:p>
          <a:p>
            <a:pPr marL="457200" indent="-342900">
              <a:buSzPts val="1800"/>
              <a:buChar char="-"/>
            </a:pPr>
            <a:r>
              <a:rPr lang="no-NO" sz="1800"/>
              <a:t>Anerkjennelse og støtte</a:t>
            </a:r>
            <a:endParaRPr sz="1800"/>
          </a:p>
          <a:p>
            <a:pPr marL="457200" indent="-342900">
              <a:buSzPts val="1800"/>
              <a:buChar char="-"/>
            </a:pPr>
            <a:r>
              <a:rPr lang="no-NO" sz="1800"/>
              <a:t>Hjelp til å finne likesinnede</a:t>
            </a: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
                                            <p:txEl>
                                              <p:pRg st="0" end="0"/>
                                            </p:txEl>
                                          </p:spTgt>
                                        </p:tgtEl>
                                        <p:attrNameLst>
                                          <p:attrName>style.visibility</p:attrName>
                                        </p:attrNameLst>
                                      </p:cBhvr>
                                      <p:to>
                                        <p:strVal val="visible"/>
                                      </p:to>
                                    </p:set>
                                    <p:animEffect transition="in" filter="fade">
                                      <p:cBhvr>
                                        <p:cTn id="12" dur="1000"/>
                                        <p:tgtEl>
                                          <p:spTgt spid="1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xEl>
                                              <p:pRg st="1" end="1"/>
                                            </p:txEl>
                                          </p:spTgt>
                                        </p:tgtEl>
                                        <p:attrNameLst>
                                          <p:attrName>style.visibility</p:attrName>
                                        </p:attrNameLst>
                                      </p:cBhvr>
                                      <p:to>
                                        <p:strVal val="visible"/>
                                      </p:to>
                                    </p:set>
                                    <p:animEffect transition="in" filter="fade">
                                      <p:cBhvr>
                                        <p:cTn id="17" dur="1000"/>
                                        <p:tgtEl>
                                          <p:spTgt spid="14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8">
                                            <p:txEl>
                                              <p:pRg st="2" end="2"/>
                                            </p:txEl>
                                          </p:spTgt>
                                        </p:tgtEl>
                                        <p:attrNameLst>
                                          <p:attrName>style.visibility</p:attrName>
                                        </p:attrNameLst>
                                      </p:cBhvr>
                                      <p:to>
                                        <p:strVal val="visible"/>
                                      </p:to>
                                    </p:set>
                                    <p:animEffect transition="in" filter="fade">
                                      <p:cBhvr>
                                        <p:cTn id="22" dur="1000"/>
                                        <p:tgtEl>
                                          <p:spTgt spid="14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8">
                                            <p:txEl>
                                              <p:pRg st="3" end="3"/>
                                            </p:txEl>
                                          </p:spTgt>
                                        </p:tgtEl>
                                        <p:attrNameLst>
                                          <p:attrName>style.visibility</p:attrName>
                                        </p:attrNameLst>
                                      </p:cBhvr>
                                      <p:to>
                                        <p:strVal val="visible"/>
                                      </p:to>
                                    </p:set>
                                    <p:animEffect transition="in" filter="fade">
                                      <p:cBhvr>
                                        <p:cTn id="27" dur="1000"/>
                                        <p:tgtEl>
                                          <p:spTgt spid="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2152650" y="365126"/>
            <a:ext cx="7886700" cy="1325700"/>
          </a:xfrm>
          <a:prstGeom prst="rect">
            <a:avLst/>
          </a:prstGeom>
          <a:noFill/>
          <a:ln>
            <a:noFill/>
          </a:ln>
        </p:spPr>
        <p:txBody>
          <a:bodyPr spcFirstLastPara="1" wrap="square" lIns="91425" tIns="45700" rIns="91425" bIns="45700" anchor="ctr" anchorCtr="0">
            <a:normAutofit/>
          </a:bodyPr>
          <a:lstStyle/>
          <a:p>
            <a:pPr>
              <a:buSzPts val="4400"/>
            </a:pPr>
            <a:endParaRPr/>
          </a:p>
        </p:txBody>
      </p:sp>
      <p:pic>
        <p:nvPicPr>
          <p:cNvPr id="154" name="Google Shape;154;p19"/>
          <p:cNvPicPr preferRelativeResize="0">
            <a:picLocks noGrp="1"/>
          </p:cNvPicPr>
          <p:nvPr>
            <p:ph type="body" idx="1"/>
          </p:nvPr>
        </p:nvPicPr>
        <p:blipFill rotWithShape="1">
          <a:blip r:embed="rId3">
            <a:alphaModFix/>
          </a:blip>
          <a:srcRect r="4003"/>
          <a:stretch/>
        </p:blipFill>
        <p:spPr>
          <a:xfrm>
            <a:off x="1524000" y="0"/>
            <a:ext cx="9144000" cy="6858000"/>
          </a:xfrm>
          <a:prstGeom prst="rect">
            <a:avLst/>
          </a:prstGeom>
          <a:noFill/>
          <a:ln>
            <a:noFill/>
          </a:ln>
        </p:spPr>
      </p:pic>
      <p:sp>
        <p:nvSpPr>
          <p:cNvPr id="155" name="Google Shape;155;p19"/>
          <p:cNvSpPr txBox="1"/>
          <p:nvPr/>
        </p:nvSpPr>
        <p:spPr>
          <a:xfrm>
            <a:off x="3657601" y="874296"/>
            <a:ext cx="5318100" cy="523200"/>
          </a:xfrm>
          <a:prstGeom prst="rect">
            <a:avLst/>
          </a:prstGeom>
          <a:noFill/>
          <a:ln>
            <a:noFill/>
          </a:ln>
        </p:spPr>
        <p:txBody>
          <a:bodyPr spcFirstLastPara="1" wrap="square" lIns="91425" tIns="45700" rIns="91425" bIns="45700" anchor="t" anchorCtr="0">
            <a:spAutoFit/>
          </a:bodyPr>
          <a:lstStyle/>
          <a:p>
            <a:pPr algn="ctr"/>
            <a:r>
              <a:rPr lang="no-NO" sz="2800">
                <a:solidFill>
                  <a:schemeClr val="dk1"/>
                </a:solidFill>
                <a:latin typeface="Poppins Black"/>
                <a:ea typeface="Poppins Black"/>
                <a:cs typeface="Poppins Black"/>
                <a:sym typeface="Poppins Black"/>
              </a:rPr>
              <a:t>Tråkket i salaten?</a:t>
            </a:r>
            <a:endParaRPr/>
          </a:p>
        </p:txBody>
      </p:sp>
      <p:sp>
        <p:nvSpPr>
          <p:cNvPr id="156" name="Google Shape;156;p19"/>
          <p:cNvSpPr txBox="1"/>
          <p:nvPr/>
        </p:nvSpPr>
        <p:spPr>
          <a:xfrm>
            <a:off x="2679151" y="3929825"/>
            <a:ext cx="7275000" cy="923400"/>
          </a:xfrm>
          <a:prstGeom prst="rect">
            <a:avLst/>
          </a:prstGeom>
          <a:noFill/>
          <a:ln>
            <a:noFill/>
          </a:ln>
        </p:spPr>
        <p:txBody>
          <a:bodyPr spcFirstLastPara="1" wrap="square" lIns="91425" tIns="45700" rIns="91425" bIns="45700" anchor="t" anchorCtr="0">
            <a:spAutoFit/>
          </a:bodyPr>
          <a:lstStyle/>
          <a:p>
            <a:pPr marL="285750" indent="-285750">
              <a:buClr>
                <a:schemeClr val="dk1"/>
              </a:buClr>
              <a:buSzPts val="1800"/>
              <a:buFont typeface="Arial"/>
              <a:buChar char="•"/>
            </a:pPr>
            <a:r>
              <a:rPr lang="no-NO" sz="1800">
                <a:solidFill>
                  <a:schemeClr val="dk1"/>
                </a:solidFill>
              </a:rPr>
              <a:t>Tråkk rolig ut igjen fremfor å sette fyr på hele middagsbordet.</a:t>
            </a:r>
            <a:endParaRPr/>
          </a:p>
          <a:p>
            <a:pPr marL="285750" indent="-171450">
              <a:buClr>
                <a:schemeClr val="dk1"/>
              </a:buClr>
              <a:buSzPts val="1800"/>
            </a:pPr>
            <a:endParaRPr sz="1800">
              <a:solidFill>
                <a:schemeClr val="dk1"/>
              </a:solidFill>
            </a:endParaRPr>
          </a:p>
          <a:p>
            <a:pPr marL="285750" indent="-285750">
              <a:buClr>
                <a:schemeClr val="dk1"/>
              </a:buClr>
              <a:buSzPts val="1800"/>
              <a:buFont typeface="Arial"/>
              <a:buChar char="•"/>
            </a:pPr>
            <a:r>
              <a:rPr lang="no-NO" sz="1800">
                <a:solidFill>
                  <a:schemeClr val="dk1"/>
                </a:solidFill>
              </a:rPr>
              <a:t>Si “Unnskyld” og beveg samtalen videre</a:t>
            </a:r>
            <a:endParaRPr/>
          </a:p>
        </p:txBody>
      </p:sp>
      <p:pic>
        <p:nvPicPr>
          <p:cNvPr id="157" name="Google Shape;157;p19"/>
          <p:cNvPicPr preferRelativeResize="0"/>
          <p:nvPr/>
        </p:nvPicPr>
        <p:blipFill>
          <a:blip r:embed="rId4">
            <a:alphaModFix/>
          </a:blip>
          <a:stretch>
            <a:fillRect/>
          </a:stretch>
        </p:blipFill>
        <p:spPr>
          <a:xfrm>
            <a:off x="4088975" y="1591506"/>
            <a:ext cx="4014050" cy="2144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
                                            <p:txEl>
                                              <p:pRg st="0" end="0"/>
                                            </p:txEl>
                                          </p:spTgt>
                                        </p:tgtEl>
                                        <p:attrNameLst>
                                          <p:attrName>style.visibility</p:attrName>
                                        </p:attrNameLst>
                                      </p:cBhvr>
                                      <p:to>
                                        <p:strVal val="visible"/>
                                      </p:to>
                                    </p:set>
                                    <p:animEffect transition="in" filter="fade">
                                      <p:cBhvr>
                                        <p:cTn id="12" dur="1000"/>
                                        <p:tgtEl>
                                          <p:spTgt spid="15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6">
                                            <p:txEl>
                                              <p:pRg st="2" end="2"/>
                                            </p:txEl>
                                          </p:spTgt>
                                        </p:tgtEl>
                                        <p:attrNameLst>
                                          <p:attrName>style.visibility</p:attrName>
                                        </p:attrNameLst>
                                      </p:cBhvr>
                                      <p:to>
                                        <p:strVal val="visible"/>
                                      </p:to>
                                    </p:set>
                                    <p:animEffect transition="in" filter="fade">
                                      <p:cBhvr>
                                        <p:cTn id="17" dur="1000"/>
                                        <p:tgtEl>
                                          <p:spTgt spid="1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title"/>
          </p:nvPr>
        </p:nvSpPr>
        <p:spPr>
          <a:xfrm>
            <a:off x="2152650" y="365126"/>
            <a:ext cx="7886700" cy="1325700"/>
          </a:xfrm>
          <a:prstGeom prst="rect">
            <a:avLst/>
          </a:prstGeom>
          <a:noFill/>
          <a:ln>
            <a:noFill/>
          </a:ln>
        </p:spPr>
        <p:txBody>
          <a:bodyPr spcFirstLastPara="1" wrap="square" lIns="91425" tIns="45700" rIns="91425" bIns="45700" anchor="ctr" anchorCtr="0">
            <a:normAutofit/>
          </a:bodyPr>
          <a:lstStyle/>
          <a:p>
            <a:pPr>
              <a:buSzPts val="4400"/>
            </a:pPr>
            <a:endParaRPr/>
          </a:p>
        </p:txBody>
      </p:sp>
      <p:pic>
        <p:nvPicPr>
          <p:cNvPr id="163" name="Google Shape;163;p20"/>
          <p:cNvPicPr preferRelativeResize="0">
            <a:picLocks noGrp="1"/>
          </p:cNvPicPr>
          <p:nvPr>
            <p:ph type="body" idx="1"/>
          </p:nvPr>
        </p:nvPicPr>
        <p:blipFill rotWithShape="1">
          <a:blip r:embed="rId3">
            <a:alphaModFix/>
          </a:blip>
          <a:srcRect r="4003"/>
          <a:stretch/>
        </p:blipFill>
        <p:spPr>
          <a:xfrm>
            <a:off x="1524000" y="0"/>
            <a:ext cx="9144000" cy="6858000"/>
          </a:xfrm>
          <a:prstGeom prst="rect">
            <a:avLst/>
          </a:prstGeom>
          <a:noFill/>
          <a:ln>
            <a:noFill/>
          </a:ln>
        </p:spPr>
      </p:pic>
      <p:sp>
        <p:nvSpPr>
          <p:cNvPr id="164" name="Google Shape;164;p20"/>
          <p:cNvSpPr txBox="1"/>
          <p:nvPr/>
        </p:nvSpPr>
        <p:spPr>
          <a:xfrm>
            <a:off x="3657601" y="874296"/>
            <a:ext cx="5318100" cy="523200"/>
          </a:xfrm>
          <a:prstGeom prst="rect">
            <a:avLst/>
          </a:prstGeom>
          <a:noFill/>
          <a:ln>
            <a:noFill/>
          </a:ln>
        </p:spPr>
        <p:txBody>
          <a:bodyPr spcFirstLastPara="1" wrap="square" lIns="91425" tIns="45700" rIns="91425" bIns="45700" anchor="t" anchorCtr="0">
            <a:spAutoFit/>
          </a:bodyPr>
          <a:lstStyle/>
          <a:p>
            <a:pPr algn="ctr"/>
            <a:r>
              <a:rPr lang="no-NO" sz="2800">
                <a:solidFill>
                  <a:schemeClr val="dk1"/>
                </a:solidFill>
                <a:latin typeface="Poppins Black"/>
                <a:ea typeface="Poppins Black"/>
                <a:cs typeface="Poppins Black"/>
                <a:sym typeface="Poppins Black"/>
              </a:rPr>
              <a:t>Mine beste verktøy:</a:t>
            </a:r>
            <a:endParaRPr/>
          </a:p>
        </p:txBody>
      </p:sp>
      <p:sp>
        <p:nvSpPr>
          <p:cNvPr id="165" name="Google Shape;165;p20"/>
          <p:cNvSpPr txBox="1"/>
          <p:nvPr/>
        </p:nvSpPr>
        <p:spPr>
          <a:xfrm>
            <a:off x="2638926" y="2390275"/>
            <a:ext cx="7275000" cy="1477500"/>
          </a:xfrm>
          <a:prstGeom prst="rect">
            <a:avLst/>
          </a:prstGeom>
          <a:noFill/>
          <a:ln>
            <a:noFill/>
          </a:ln>
        </p:spPr>
        <p:txBody>
          <a:bodyPr spcFirstLastPara="1" wrap="square" lIns="91425" tIns="45700" rIns="91425" bIns="45700" anchor="t" anchorCtr="0">
            <a:spAutoFit/>
          </a:bodyPr>
          <a:lstStyle/>
          <a:p>
            <a:pPr marL="285750" indent="-285750">
              <a:buClr>
                <a:schemeClr val="dk1"/>
              </a:buClr>
              <a:buSzPts val="1800"/>
              <a:buFont typeface="Arial"/>
              <a:buChar char="•"/>
            </a:pPr>
            <a:r>
              <a:rPr lang="no-NO" sz="1800">
                <a:solidFill>
                  <a:schemeClr val="dk1"/>
                </a:solidFill>
              </a:rPr>
              <a:t>Hva betyr det for deg?</a:t>
            </a:r>
            <a:endParaRPr sz="1800">
              <a:solidFill>
                <a:schemeClr val="dk1"/>
              </a:solidFill>
            </a:endParaRPr>
          </a:p>
          <a:p>
            <a:endParaRPr sz="1800">
              <a:solidFill>
                <a:schemeClr val="dk1"/>
              </a:solidFill>
            </a:endParaRPr>
          </a:p>
          <a:p>
            <a:pPr marL="285750" indent="-285750">
              <a:buClr>
                <a:schemeClr val="dk1"/>
              </a:buClr>
              <a:buSzPts val="1800"/>
              <a:buChar char="•"/>
            </a:pPr>
            <a:r>
              <a:rPr lang="no-NO" sz="1800">
                <a:solidFill>
                  <a:schemeClr val="dk1"/>
                </a:solidFill>
              </a:rPr>
              <a:t>Hva trenger du fra meg?</a:t>
            </a:r>
            <a:endParaRPr sz="1800">
              <a:solidFill>
                <a:schemeClr val="dk1"/>
              </a:solidFill>
            </a:endParaRPr>
          </a:p>
          <a:p>
            <a:endParaRPr sz="1800">
              <a:solidFill>
                <a:schemeClr val="dk1"/>
              </a:solidFill>
            </a:endParaRPr>
          </a:p>
          <a:p>
            <a:pPr marL="285750" indent="-285750">
              <a:buClr>
                <a:schemeClr val="dk1"/>
              </a:buClr>
              <a:buSzPts val="1800"/>
              <a:buChar char="•"/>
            </a:pPr>
            <a:r>
              <a:rPr lang="no-NO" sz="1800">
                <a:solidFill>
                  <a:schemeClr val="dk1"/>
                </a:solidFill>
              </a:rPr>
              <a:t>Hvordan skal jeg omtale deg?</a:t>
            </a:r>
            <a:endParaRPr sz="18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Effect transition="in" filter="fade">
                                      <p:cBhvr>
                                        <p:cTn id="7" dur="1000"/>
                                        <p:tgtEl>
                                          <p:spTgt spid="1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xEl>
                                              <p:pRg st="2" end="2"/>
                                            </p:txEl>
                                          </p:spTgt>
                                        </p:tgtEl>
                                        <p:attrNameLst>
                                          <p:attrName>style.visibility</p:attrName>
                                        </p:attrNameLst>
                                      </p:cBhvr>
                                      <p:to>
                                        <p:strVal val="visible"/>
                                      </p:to>
                                    </p:set>
                                    <p:animEffect transition="in" filter="fade">
                                      <p:cBhvr>
                                        <p:cTn id="12" dur="1000"/>
                                        <p:tgtEl>
                                          <p:spTgt spid="16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xEl>
                                              <p:pRg st="4" end="4"/>
                                            </p:txEl>
                                          </p:spTgt>
                                        </p:tgtEl>
                                        <p:attrNameLst>
                                          <p:attrName>style.visibility</p:attrName>
                                        </p:attrNameLst>
                                      </p:cBhvr>
                                      <p:to>
                                        <p:strVal val="visible"/>
                                      </p:to>
                                    </p:set>
                                    <p:animEffect transition="in" filter="fade">
                                      <p:cBhvr>
                                        <p:cTn id="17" dur="1000"/>
                                        <p:tgtEl>
                                          <p:spTgt spid="1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a:spLocks noGrp="1"/>
          </p:cNvSpPr>
          <p:nvPr>
            <p:ph type="title"/>
          </p:nvPr>
        </p:nvSpPr>
        <p:spPr>
          <a:xfrm>
            <a:off x="2152650" y="365126"/>
            <a:ext cx="7886700" cy="1325700"/>
          </a:xfrm>
          <a:prstGeom prst="rect">
            <a:avLst/>
          </a:prstGeom>
          <a:noFill/>
          <a:ln>
            <a:noFill/>
          </a:ln>
        </p:spPr>
        <p:txBody>
          <a:bodyPr spcFirstLastPara="1" wrap="square" lIns="91425" tIns="45700" rIns="91425" bIns="45700" anchor="ctr" anchorCtr="0">
            <a:normAutofit/>
          </a:bodyPr>
          <a:lstStyle/>
          <a:p>
            <a:pPr>
              <a:buSzPts val="4400"/>
            </a:pPr>
            <a:endParaRPr/>
          </a:p>
        </p:txBody>
      </p:sp>
      <p:pic>
        <p:nvPicPr>
          <p:cNvPr id="171" name="Google Shape;171;p21"/>
          <p:cNvPicPr preferRelativeResize="0">
            <a:picLocks noGrp="1"/>
          </p:cNvPicPr>
          <p:nvPr>
            <p:ph type="body" idx="1"/>
          </p:nvPr>
        </p:nvPicPr>
        <p:blipFill rotWithShape="1">
          <a:blip r:embed="rId3">
            <a:alphaModFix/>
          </a:blip>
          <a:srcRect r="4003"/>
          <a:stretch/>
        </p:blipFill>
        <p:spPr>
          <a:xfrm>
            <a:off x="1524000" y="0"/>
            <a:ext cx="9144000" cy="6858000"/>
          </a:xfrm>
          <a:prstGeom prst="rect">
            <a:avLst/>
          </a:prstGeom>
          <a:noFill/>
          <a:ln>
            <a:noFill/>
          </a:ln>
        </p:spPr>
      </p:pic>
      <p:sp>
        <p:nvSpPr>
          <p:cNvPr id="172" name="Google Shape;172;p21"/>
          <p:cNvSpPr txBox="1"/>
          <p:nvPr/>
        </p:nvSpPr>
        <p:spPr>
          <a:xfrm>
            <a:off x="3657601" y="874296"/>
            <a:ext cx="5318100" cy="523200"/>
          </a:xfrm>
          <a:prstGeom prst="rect">
            <a:avLst/>
          </a:prstGeom>
          <a:noFill/>
          <a:ln>
            <a:noFill/>
          </a:ln>
        </p:spPr>
        <p:txBody>
          <a:bodyPr spcFirstLastPara="1" wrap="square" lIns="91425" tIns="45700" rIns="91425" bIns="45700" anchor="t" anchorCtr="0">
            <a:spAutoFit/>
          </a:bodyPr>
          <a:lstStyle/>
          <a:p>
            <a:pPr algn="ctr"/>
            <a:r>
              <a:rPr lang="no-NO" sz="2800">
                <a:solidFill>
                  <a:schemeClr val="dk1"/>
                </a:solidFill>
                <a:latin typeface="Poppins Black"/>
                <a:ea typeface="Poppins Black"/>
                <a:cs typeface="Poppins Black"/>
                <a:sym typeface="Poppins Black"/>
              </a:rPr>
              <a:t>Unngå:</a:t>
            </a:r>
            <a:endParaRPr/>
          </a:p>
        </p:txBody>
      </p:sp>
      <p:sp>
        <p:nvSpPr>
          <p:cNvPr id="173" name="Google Shape;173;p21"/>
          <p:cNvSpPr txBox="1"/>
          <p:nvPr/>
        </p:nvSpPr>
        <p:spPr>
          <a:xfrm>
            <a:off x="2638926" y="2390275"/>
            <a:ext cx="7275000" cy="1754700"/>
          </a:xfrm>
          <a:prstGeom prst="rect">
            <a:avLst/>
          </a:prstGeom>
          <a:noFill/>
          <a:ln>
            <a:noFill/>
          </a:ln>
        </p:spPr>
        <p:txBody>
          <a:bodyPr spcFirstLastPara="1" wrap="square" lIns="91425" tIns="45700" rIns="91425" bIns="45700" anchor="t" anchorCtr="0">
            <a:spAutoFit/>
          </a:bodyPr>
          <a:lstStyle/>
          <a:p>
            <a:pPr marL="285750" indent="-285750">
              <a:buClr>
                <a:schemeClr val="dk1"/>
              </a:buClr>
              <a:buSzPts val="1800"/>
              <a:buFont typeface="Arial"/>
              <a:buChar char="•"/>
            </a:pPr>
            <a:r>
              <a:rPr lang="no-NO" sz="1800">
                <a:solidFill>
                  <a:schemeClr val="dk1"/>
                </a:solidFill>
              </a:rPr>
              <a:t>Å si hvor lite du kan om tematikken</a:t>
            </a:r>
            <a:endParaRPr/>
          </a:p>
          <a:p>
            <a:pPr marL="285750" indent="-171450">
              <a:buClr>
                <a:schemeClr val="dk1"/>
              </a:buClr>
              <a:buSzPts val="1800"/>
            </a:pPr>
            <a:endParaRPr sz="1800">
              <a:solidFill>
                <a:schemeClr val="dk1"/>
              </a:solidFill>
            </a:endParaRPr>
          </a:p>
          <a:p>
            <a:pPr marL="285750" indent="-285750">
              <a:buClr>
                <a:schemeClr val="dk1"/>
              </a:buClr>
              <a:buSzPts val="1800"/>
              <a:buFont typeface="Arial"/>
              <a:buChar char="•"/>
            </a:pPr>
            <a:r>
              <a:rPr lang="no-NO" sz="1800">
                <a:solidFill>
                  <a:schemeClr val="dk1"/>
                </a:solidFill>
              </a:rPr>
              <a:t>Å si hvor “mye” du kan om tematikken </a:t>
            </a:r>
            <a:endParaRPr/>
          </a:p>
          <a:p>
            <a:pPr marL="285750" indent="-285750">
              <a:buSzPts val="1800"/>
              <a:buChar char="•"/>
            </a:pPr>
            <a:r>
              <a:rPr lang="no-NO" sz="1800"/>
              <a:t>Å snakke mer enn du lytter</a:t>
            </a:r>
            <a:endParaRPr sz="1800"/>
          </a:p>
          <a:p>
            <a:pPr marL="285750" indent="-171450">
              <a:buClr>
                <a:schemeClr val="dk1"/>
              </a:buClr>
              <a:buSzPts val="1800"/>
            </a:pPr>
            <a:endParaRPr sz="1800">
              <a:solidFill>
                <a:schemeClr val="dk1"/>
              </a:solidFill>
            </a:endParaRPr>
          </a:p>
          <a:p>
            <a:pPr marL="285750" indent="-285750">
              <a:buClr>
                <a:schemeClr val="dk1"/>
              </a:buClr>
              <a:buSzPts val="1800"/>
              <a:buFont typeface="Arial"/>
              <a:buChar char="•"/>
            </a:pPr>
            <a:r>
              <a:rPr lang="no-NO" sz="1800">
                <a:solidFill>
                  <a:schemeClr val="dk1"/>
                </a:solidFill>
              </a:rPr>
              <a:t>Berøringsangst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animEffect transition="in" filter="fade">
                                      <p:cBhvr>
                                        <p:cTn id="7" dur="1000"/>
                                        <p:tgtEl>
                                          <p:spTgt spid="1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xEl>
                                              <p:pRg st="2" end="2"/>
                                            </p:txEl>
                                          </p:spTgt>
                                        </p:tgtEl>
                                        <p:attrNameLst>
                                          <p:attrName>style.visibility</p:attrName>
                                        </p:attrNameLst>
                                      </p:cBhvr>
                                      <p:to>
                                        <p:strVal val="visible"/>
                                      </p:to>
                                    </p:set>
                                    <p:animEffect transition="in" filter="fade">
                                      <p:cBhvr>
                                        <p:cTn id="12" dur="1000"/>
                                        <p:tgtEl>
                                          <p:spTgt spid="17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3">
                                            <p:txEl>
                                              <p:pRg st="3" end="3"/>
                                            </p:txEl>
                                          </p:spTgt>
                                        </p:tgtEl>
                                        <p:attrNameLst>
                                          <p:attrName>style.visibility</p:attrName>
                                        </p:attrNameLst>
                                      </p:cBhvr>
                                      <p:to>
                                        <p:strVal val="visible"/>
                                      </p:to>
                                    </p:set>
                                    <p:animEffect transition="in" filter="fade">
                                      <p:cBhvr>
                                        <p:cTn id="17" dur="1000"/>
                                        <p:tgtEl>
                                          <p:spTgt spid="17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3">
                                            <p:txEl>
                                              <p:pRg st="5" end="5"/>
                                            </p:txEl>
                                          </p:spTgt>
                                        </p:tgtEl>
                                        <p:attrNameLst>
                                          <p:attrName>style.visibility</p:attrName>
                                        </p:attrNameLst>
                                      </p:cBhvr>
                                      <p:to>
                                        <p:strVal val="visible"/>
                                      </p:to>
                                    </p:set>
                                    <p:animEffect transition="in" filter="fade">
                                      <p:cBhvr>
                                        <p:cTn id="22" dur="1000"/>
                                        <p:tgtEl>
                                          <p:spTgt spid="1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tem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elskapsdokument" ma:contentTypeID="0x0101000C36284E688D2E438EB82C5509E98D6A000BD39A0AFACA7F4EBCBFB5F2595E2DE9" ma:contentTypeVersion="20" ma:contentTypeDescription="Opprett et nytt dokument." ma:contentTypeScope="" ma:versionID="877531e38f335bb9457440d403f116b0">
  <xsd:schema xmlns:xsd="http://www.w3.org/2001/XMLSchema" xmlns:xs="http://www.w3.org/2001/XMLSchema" xmlns:p="http://schemas.microsoft.com/office/2006/metadata/properties" xmlns:ns2="73da47c5-1be3-47be-9e01-4e307c26cbee" xmlns:ns3="23a4cb5e-b253-4b5f-80e4-a113b525c8dc" xmlns:ns4="2e90a614-b6a8-420f-a46d-754882a1e88e" targetNamespace="http://schemas.microsoft.com/office/2006/metadata/properties" ma:root="true" ma:fieldsID="01916cb31ff2e03c317a5872edc37e81" ns2:_="" ns3:_="" ns4:_="">
    <xsd:import namespace="73da47c5-1be3-47be-9e01-4e307c26cbee"/>
    <xsd:import namespace="23a4cb5e-b253-4b5f-80e4-a113b525c8dc"/>
    <xsd:import namespace="2e90a614-b6a8-420f-a46d-754882a1e88e"/>
    <xsd:element name="properties">
      <xsd:complexType>
        <xsd:sequence>
          <xsd:element name="documentManagement">
            <xsd:complexType>
              <xsd:all>
                <xsd:element ref="ns2:DocumentType" minOccurs="0"/>
                <xsd:element ref="ns2:ContactPerson" minOccurs="0"/>
                <xsd:element ref="ns2:ContactPersonCompany" minOccurs="0"/>
                <xsd:element ref="ns2:ContactPersonCompanyID" minOccurs="0"/>
                <xsd:element ref="ns2:ContactPersonID" minOccurs="0"/>
                <xsd:element ref="ns2:DocumentDescription" minOccurs="0"/>
                <xsd:element ref="ns2:MailDate" minOccurs="0"/>
                <xsd:element ref="ns2:Direction" minOccurs="0"/>
                <xsd:element ref="ns2:DocLink" minOccurs="0"/>
                <xsd:element ref="ns2:ConversationIndex" minOccurs="0"/>
                <xsd:element ref="ns2:ConversationID" minOccurs="0"/>
                <xsd:element ref="ns2:ConversationTopic" minOccurs="0"/>
                <xsd:element ref="ns2:SiteNo" minOccurs="0"/>
                <xsd:element ref="ns2:EmailPreview" minOccurs="0"/>
                <xsd:element ref="ns3:ParentFolderElement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da47c5-1be3-47be-9e01-4e307c26cbee" elementFormDefault="qualified">
    <xsd:import namespace="http://schemas.microsoft.com/office/2006/documentManagement/types"/>
    <xsd:import namespace="http://schemas.microsoft.com/office/infopath/2007/PartnerControls"/>
    <xsd:element name="DocumentType" ma:index="8" nillable="true" ma:displayName="Dokumenttype" ma:internalName="DocumentType">
      <xsd:simpleType>
        <xsd:restriction base="dms:Choice">
          <xsd:enumeration value="E-post"/>
          <xsd:enumeration value="Dokument"/>
          <xsd:enumeration value="Regneark"/>
          <xsd:enumeration value="PDF"/>
          <xsd:enumeration value="Presentasjon"/>
          <xsd:enumeration value="Bilde"/>
          <xsd:enumeration value="Skjema"/>
          <xsd:enumeration value="Tegning"/>
        </xsd:restriction>
      </xsd:simpleType>
    </xsd:element>
    <xsd:element name="ContactPerson" ma:index="9" nillable="true" ma:displayName="Kontaktperson" ma:internalName="ContactPerson">
      <xsd:simpleType>
        <xsd:restriction base="dms:Text"/>
      </xsd:simpleType>
    </xsd:element>
    <xsd:element name="ContactPersonCompany" ma:index="10" nillable="true" ma:displayName="Kontaktperson selskap" ma:internalName="ContactPersonCompany">
      <xsd:simpleType>
        <xsd:restriction base="dms:Text"/>
      </xsd:simpleType>
    </xsd:element>
    <xsd:element name="ContactPersonCompanyID" ma:index="11" nillable="true" ma:displayName="Kontaktperson selskap ID" ma:internalName="ContactPersonCompanyID">
      <xsd:simpleType>
        <xsd:restriction base="dms:Text"/>
      </xsd:simpleType>
    </xsd:element>
    <xsd:element name="ContactPersonID" ma:index="12" nillable="true" ma:displayName="Kontaktperson ID" ma:internalName="ContactPersonID">
      <xsd:simpleType>
        <xsd:restriction base="dms:Text"/>
      </xsd:simpleType>
    </xsd:element>
    <xsd:element name="DocumentDescription" ma:index="13" nillable="true" ma:displayName="Dokumentbeskrivelse" ma:internalName="DocumentDescription">
      <xsd:simpleType>
        <xsd:restriction base="dms:Note"/>
      </xsd:simpleType>
    </xsd:element>
    <xsd:element name="MailDate" ma:index="14" nillable="true" ma:displayName="E-post dato" ma:format="DateTime" ma:internalName="MailDate">
      <xsd:simpleType>
        <xsd:restriction base="dms:DateTime"/>
      </xsd:simpleType>
    </xsd:element>
    <xsd:element name="Direction" ma:index="15" nillable="true" ma:displayName="E-postretning" ma:internalName="Direction">
      <xsd:simpleType>
        <xsd:restriction base="dms:Choice">
          <xsd:enumeration value="Inngående"/>
          <xsd:enumeration value="Utgående"/>
        </xsd:restriction>
      </xsd:simpleType>
    </xsd:element>
    <xsd:element name="DocLink" ma:index="16" nillable="true" ma:displayName="Dokumentlink" ma:internalName="DocLink">
      <xsd:simpleType>
        <xsd:restriction base="dms:Note"/>
      </xsd:simpleType>
    </xsd:element>
    <xsd:element name="ConversationIndex" ma:index="17" nillable="true" ma:displayName="ConversationIndex" ma:internalName="ConversationIndex">
      <xsd:simpleType>
        <xsd:restriction base="dms:Text"/>
      </xsd:simpleType>
    </xsd:element>
    <xsd:element name="ConversationID" ma:index="18" nillable="true" ma:displayName="Samtale" ma:internalName="ConversationID">
      <xsd:simpleType>
        <xsd:restriction base="dms:Text"/>
      </xsd:simpleType>
    </xsd:element>
    <xsd:element name="ConversationTopic" ma:index="19" nillable="true" ma:displayName="Samtale emne" ma:internalName="ConversationTopic">
      <xsd:simpleType>
        <xsd:restriction base="dms:Text"/>
      </xsd:simpleType>
    </xsd:element>
    <xsd:element name="SiteNo" ma:index="20" nillable="true" ma:displayName="Område Nr" ma:internalName="SiteNo">
      <xsd:simpleType>
        <xsd:restriction base="dms:Text"/>
      </xsd:simpleType>
    </xsd:element>
    <xsd:element name="EmailPreview" ma:index="21" nillable="true" ma:displayName="EmailPreview" ma:internalName="EmailPreview">
      <xsd:simpleType>
        <xsd:restriction base="dms:Note"/>
      </xsd:simpleType>
    </xsd:element>
    <xsd:element name="TaxCatchAll" ma:index="38" nillable="true" ma:displayName="Taxonomy Catch All Column" ma:hidden="true" ma:list="{fac3b848-edd3-42fe-a9ef-e02b490267b3}" ma:internalName="TaxCatchAll" ma:showField="CatchAllData" ma:web="73da47c5-1be3-47be-9e01-4e307c26cbe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a4cb5e-b253-4b5f-80e4-a113b525c8dc" elementFormDefault="qualified">
    <xsd:import namespace="http://schemas.microsoft.com/office/2006/documentManagement/types"/>
    <xsd:import namespace="http://schemas.microsoft.com/office/infopath/2007/PartnerControls"/>
    <xsd:element name="ParentFolderElements" ma:index="22" nillable="true" ma:displayName="Mapperelasjoner" ma:list="{88a3485b-3731-441f-833d-492a708f1224}" ma:internalName="ParentFolderElements" ma:showField="Title" ma:web="{2e90a614-b6a8-420f-a46d-754882a1e88e}">
      <xsd:complexType>
        <xsd:complexContent>
          <xsd:extension base="dms:MultiChoiceLookup">
            <xsd:sequence>
              <xsd:element name="Value" type="dms:Lookup" maxOccurs="unbounded" minOccurs="0" nillable="true"/>
            </xsd:sequence>
          </xsd:extension>
        </xsd:complexContent>
      </xsd:complexType>
    </xsd:element>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ServiceLocation" ma:index="27" nillable="true" ma:displayName="Location" ma:internalName="MediaServiceLocation"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MediaLengthInSeconds" ma:index="35" nillable="true" ma:displayName="Length (seconds)" ma:internalName="MediaLengthInSeconds" ma:readOnly="true">
      <xsd:simpleType>
        <xsd:restriction base="dms:Unknown"/>
      </xsd:simpleType>
    </xsd:element>
    <xsd:element name="lcf76f155ced4ddcb4097134ff3c332f" ma:index="37" nillable="true" ma:taxonomy="true" ma:internalName="lcf76f155ced4ddcb4097134ff3c332f" ma:taxonomyFieldName="MediaServiceImageTags" ma:displayName="Bildemerkelapper" ma:readOnly="false" ma:fieldId="{5cf76f15-5ced-4ddc-b409-7134ff3c332f}" ma:taxonomyMulti="true" ma:sspId="9a268414-61a5-4584-a9ab-5931ad250ac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e90a614-b6a8-420f-a46d-754882a1e88e" elementFormDefault="qualified">
    <xsd:import namespace="http://schemas.microsoft.com/office/2006/documentManagement/types"/>
    <xsd:import namespace="http://schemas.microsoft.com/office/infopath/2007/PartnerControls"/>
    <xsd:element name="SharedWithUsers" ma:index="3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ntactPersonCompany xmlns="73da47c5-1be3-47be-9e01-4e307c26cbee" xsi:nil="true"/>
    <DocLink xmlns="73da47c5-1be3-47be-9e01-4e307c26cbee" xsi:nil="true"/>
    <ConversationIndex xmlns="73da47c5-1be3-47be-9e01-4e307c26cbee" xsi:nil="true"/>
    <ConversationID xmlns="73da47c5-1be3-47be-9e01-4e307c26cbee" xsi:nil="true"/>
    <DocumentType xmlns="73da47c5-1be3-47be-9e01-4e307c26cbee" xsi:nil="true"/>
    <Direction xmlns="73da47c5-1be3-47be-9e01-4e307c26cbee" xsi:nil="true"/>
    <ContactPersonCompanyID xmlns="73da47c5-1be3-47be-9e01-4e307c26cbee" xsi:nil="true"/>
    <ContactPersonID xmlns="73da47c5-1be3-47be-9e01-4e307c26cbee" xsi:nil="true"/>
    <SiteNo xmlns="73da47c5-1be3-47be-9e01-4e307c26cbee" xsi:nil="true"/>
    <DocumentDescription xmlns="73da47c5-1be3-47be-9e01-4e307c26cbee" xsi:nil="true"/>
    <ConversationTopic xmlns="73da47c5-1be3-47be-9e01-4e307c26cbee" xsi:nil="true"/>
    <MailDate xmlns="73da47c5-1be3-47be-9e01-4e307c26cbee" xsi:nil="true"/>
    <lcf76f155ced4ddcb4097134ff3c332f xmlns="23a4cb5e-b253-4b5f-80e4-a113b525c8dc">
      <Terms xmlns="http://schemas.microsoft.com/office/infopath/2007/PartnerControls"/>
    </lcf76f155ced4ddcb4097134ff3c332f>
    <EmailPreview xmlns="73da47c5-1be3-47be-9e01-4e307c26cbee" xsi:nil="true"/>
    <TaxCatchAll xmlns="73da47c5-1be3-47be-9e01-4e307c26cbee" xsi:nil="true"/>
    <ContactPerson xmlns="73da47c5-1be3-47be-9e01-4e307c26cbee" xsi:nil="true"/>
    <ParentFolderElements xmlns="23a4cb5e-b253-4b5f-80e4-a113b525c8dc">
      <Value>8</Value>
      <Value>230</Value>
      <Value>284</Value>
    </ParentFolderElements>
  </documentManagement>
</p:properties>
</file>

<file path=customXml/itemProps1.xml><?xml version="1.0" encoding="utf-8"?>
<ds:datastoreItem xmlns:ds="http://schemas.openxmlformats.org/officeDocument/2006/customXml" ds:itemID="{2A60C6FF-7AA0-4176-ABD9-97A3CFD48073}"/>
</file>

<file path=customXml/itemProps2.xml><?xml version="1.0" encoding="utf-8"?>
<ds:datastoreItem xmlns:ds="http://schemas.openxmlformats.org/officeDocument/2006/customXml" ds:itemID="{A23D16B0-6ACE-415B-9057-787FF4E96DD7}"/>
</file>

<file path=customXml/itemProps3.xml><?xml version="1.0" encoding="utf-8"?>
<ds:datastoreItem xmlns:ds="http://schemas.openxmlformats.org/officeDocument/2006/customXml" ds:itemID="{7A3D205B-99D5-457C-9849-C4080590748E}"/>
</file>

<file path=docProps/app.xml><?xml version="1.0" encoding="utf-8"?>
<Properties xmlns="http://schemas.openxmlformats.org/officeDocument/2006/extended-properties" xmlns:vt="http://schemas.openxmlformats.org/officeDocument/2006/docPropsVTypes">
  <TotalTime>0</TotalTime>
  <Words>973</Words>
  <Application>Microsoft Office PowerPoint</Application>
  <PresentationFormat>Widescreen</PresentationFormat>
  <Paragraphs>94</Paragraphs>
  <Slides>12</Slides>
  <Notes>12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Century Gothic</vt:lpstr>
      <vt:lpstr>Poppins Black</vt:lpstr>
      <vt:lpstr>Poppins</vt:lpstr>
      <vt:lpstr>Office-tema</vt:lpstr>
      <vt:lpstr>PowerPoint-presentasjon</vt:lpstr>
      <vt:lpstr>PowerPoint-presentasjon</vt:lpstr>
      <vt:lpstr>PowerPoint-presentasjon</vt:lpstr>
      <vt:lpstr>PowerPoint-presentasjon</vt:lpstr>
      <vt:lpstr>Hvordan snakker jeg om kjønn?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cp:lastModifiedBy>Siri Kløkstad</cp:lastModifiedBy>
  <cp:revision>1</cp:revision>
  <dcterms:modified xsi:type="dcterms:W3CDTF">2022-08-31T08:25:35Z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0x0101000C36284E688D2E438EB82C5509E98D6A000BD39A0AFACA7F4EBCBFB5F2595E2DE9</vt:lpwstr>
  </property>
  <property fmtid="{D5CDD505-2E9C-101B-9397-08002B2CF9AE}" pid="3" name="MediaServiceImageTags">
    <vt:lpwstr/>
  </property>
</Properties>
</file>