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3981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Hva har dere tenkt? </a:t>
            </a:r>
          </a:p>
          <a:p>
            <a:r>
              <a:t>Største forskjell er kløninga. Fiklinga. Kondomen som ikke passer. Eks. Niklas. </a:t>
            </a:r>
          </a:p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1706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Vet dere hva dette er? </a:t>
            </a:r>
          </a:p>
          <a:p>
            <a:r>
              <a:t>2/3 80% 90% TRENGER klitoral stimuli</a:t>
            </a:r>
          </a:p>
        </p:txBody>
      </p:sp>
    </p:spTree>
    <p:extLst>
      <p:ext uri="{BB962C8B-B14F-4D97-AF65-F5344CB8AC3E}">
        <p14:creationId xmlns:p14="http://schemas.microsoft.com/office/powerpoint/2010/main" val="4234457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Sensurert bort</a:t>
            </a:r>
          </a:p>
          <a:p>
            <a:r>
              <a:t>Vi kan altså ha så mange orgasme vi vil, helt uten fare for å bli gravide eller få kjønnssykdommer!!! </a:t>
            </a:r>
          </a:p>
          <a:p>
            <a:r>
              <a:t>Naturen har vært HELT genial der. </a:t>
            </a:r>
          </a:p>
          <a:p>
            <a:r>
              <a:t>Vite hva vi liker</a:t>
            </a:r>
          </a:p>
        </p:txBody>
      </p:sp>
    </p:spTree>
    <p:extLst>
      <p:ext uri="{BB962C8B-B14F-4D97-AF65-F5344CB8AC3E}">
        <p14:creationId xmlns:p14="http://schemas.microsoft.com/office/powerpoint/2010/main" val="133137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På tissen inn og ut der kan en hvilken som helst ape gjøre</a:t>
            </a:r>
          </a:p>
          <a:p>
            <a:r>
              <a:t>Det er ikke uten grunn at da svenskene hadde en konkuranse for å komme opp med det beste nye navnet på kvinnelig onani, så var det følgende ord som vant</a:t>
            </a:r>
          </a:p>
        </p:txBody>
      </p:sp>
    </p:spTree>
    <p:extLst>
      <p:ext uri="{BB962C8B-B14F-4D97-AF65-F5344CB8AC3E}">
        <p14:creationId xmlns:p14="http://schemas.microsoft.com/office/powerpoint/2010/main" val="2296037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Viktig å onanere</a:t>
            </a:r>
          </a:p>
          <a:p>
            <a:r>
              <a:t>Seksuell likestilling </a:t>
            </a:r>
          </a:p>
          <a:p>
            <a:r>
              <a:t>Mannens orgasme markerer slutten på akten??? </a:t>
            </a:r>
          </a:p>
          <a:p>
            <a:r>
              <a:t>Noe av grunnen til at klitorisorgasmer er underrepresentert i porno er kjønnsrollene pluss det visuelle</a:t>
            </a:r>
          </a:p>
        </p:txBody>
      </p:sp>
    </p:spTree>
    <p:extLst>
      <p:ext uri="{BB962C8B-B14F-4D97-AF65-F5344CB8AC3E}">
        <p14:creationId xmlns:p14="http://schemas.microsoft.com/office/powerpoint/2010/main" val="1120140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Hva mener du? Det er jo ekte mennesker?!? </a:t>
            </a:r>
          </a:p>
          <a:p>
            <a:r>
              <a:t>Det er nemlig KLIKK Spill for kamera</a:t>
            </a:r>
          </a:p>
        </p:txBody>
      </p:sp>
    </p:spTree>
    <p:extLst>
      <p:ext uri="{BB962C8B-B14F-4D97-AF65-F5344CB8AC3E}">
        <p14:creationId xmlns:p14="http://schemas.microsoft.com/office/powerpoint/2010/main" val="3409527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Kjønnsroller cis</a:t>
            </a:r>
          </a:p>
          <a:p>
            <a:r>
              <a:t>Mannen kan instruere kvinnen, men kvinnen instruerer ikke like mye med mindre det er i bdsm-kategorien eller milf. </a:t>
            </a:r>
          </a:p>
          <a:p>
            <a:r>
              <a:t>Ensidige kjønnsroller - uten gjensidighet</a:t>
            </a:r>
          </a:p>
          <a:p>
            <a:r>
              <a:t>Men porno er KLIKK - et spill for kamera</a:t>
            </a:r>
          </a:p>
        </p:txBody>
      </p:sp>
    </p:spTree>
    <p:extLst>
      <p:ext uri="{BB962C8B-B14F-4D97-AF65-F5344CB8AC3E}">
        <p14:creationId xmlns:p14="http://schemas.microsoft.com/office/powerpoint/2010/main" val="260856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Romslig, raust og kjærlig samfunn </a:t>
            </a:r>
          </a:p>
          <a:p>
            <a:r>
              <a:t>oppdra mennesker til å ha det godt med seg selv</a:t>
            </a:r>
          </a:p>
          <a:p>
            <a:r>
              <a:t>Være nysgjerrig i steden for dømmende</a:t>
            </a:r>
          </a:p>
        </p:txBody>
      </p:sp>
    </p:spTree>
    <p:extLst>
      <p:ext uri="{BB962C8B-B14F-4D97-AF65-F5344CB8AC3E}">
        <p14:creationId xmlns:p14="http://schemas.microsoft.com/office/powerpoint/2010/main" val="2301793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Jeg byr på den runken</a:t>
            </a:r>
          </a:p>
          <a:p>
            <a:r>
              <a:t>Skammen rundt værre </a:t>
            </a:r>
          </a:p>
          <a:p>
            <a:r>
              <a:t>Vi elsker en god hore å hate</a:t>
            </a:r>
          </a:p>
          <a:p>
            <a:r>
              <a:t>Hvem ser dere opp til? Hvem er idolene / forbildene? </a:t>
            </a:r>
          </a:p>
          <a:p>
            <a:r>
              <a:t>Taylor Swift </a:t>
            </a:r>
          </a:p>
          <a:p>
            <a:r>
              <a:t>Vi er ikke så gode på mennesker - vi er best på roller og bokser og selfies(iscenesette seg selv)</a:t>
            </a:r>
          </a:p>
          <a:p>
            <a:r>
              <a:t>En måte å iscenesette seg selv som «bra nok» på, er å rakke ned på andre. </a:t>
            </a:r>
          </a:p>
          <a:p>
            <a:r>
              <a:t>Angret? barna endret mye - foreldremøte - møtt deg før?</a:t>
            </a:r>
          </a:p>
          <a:p>
            <a:r>
              <a:t>Angrer ikke - det er så viktig for meg - vi glemmer at «horer» er også mennesker.</a:t>
            </a:r>
          </a:p>
        </p:txBody>
      </p:sp>
    </p:spTree>
    <p:extLst>
      <p:ext uri="{BB962C8B-B14F-4D97-AF65-F5344CB8AC3E}">
        <p14:creationId xmlns:p14="http://schemas.microsoft.com/office/powerpoint/2010/main" val="2326056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Konseptet pornofilm er å være mer ekstremt enn virkeligheten</a:t>
            </a:r>
          </a:p>
          <a:p>
            <a:r>
              <a:t>stereotype kjønnsroller - mannens ego</a:t>
            </a:r>
            <a:br/>
            <a:r>
              <a:t>Spiller mye på kvinnens underkastelse - straff billig / skitten hore</a:t>
            </a:r>
          </a:p>
          <a:p>
            <a:r>
              <a:t>Venninne fra legevakta - overgrep blant ungdom - Choking - Politivenn bekrefter det samme</a:t>
            </a:r>
          </a:p>
          <a:p>
            <a:r>
              <a:t>Hvis noen gjør sånn på settet - bare er LITT seksuelt pågående på en jente som ikke har sagt tydelig ja og vil selv, så blir de sendt hjem umiddelbart. </a:t>
            </a:r>
            <a:br/>
            <a:r>
              <a:t>Sovesex: Overgrep - Even Torske Aftenposten</a:t>
            </a:r>
          </a:p>
          <a:p>
            <a:endParaRPr/>
          </a:p>
          <a:p>
            <a:r>
              <a:t>Etter POV: Kontrakter</a:t>
            </a:r>
          </a:p>
          <a:p>
            <a:pPr marL="305593" indent="-305593">
              <a:buSzPct val="145000"/>
              <a:buChar char="-"/>
            </a:pPr>
            <a:r>
              <a:t>Avslutning Maktforhold - det er egentlig kvinnen som bestemmer </a:t>
            </a:r>
          </a:p>
          <a:p>
            <a:pPr marL="305593" indent="-305593">
              <a:buSzPct val="145000"/>
              <a:buChar char="-"/>
            </a:pPr>
            <a:r>
              <a:t>Girl next door og man ser ikke amazing ut når man puler</a:t>
            </a:r>
          </a:p>
          <a:p>
            <a:r>
              <a:t>Porno etablerer holdningen om at gutta styrer skuta</a:t>
            </a:r>
          </a:p>
          <a:p>
            <a:r>
              <a:t>1 / 5 kvinner utsatt for overgrep før 18 </a:t>
            </a:r>
          </a:p>
          <a:p>
            <a:r>
              <a:t>9/10 sier at overgriper var en person de kjente. </a:t>
            </a:r>
          </a:p>
          <a:p>
            <a:r>
              <a:t>Gutter trenger ikke tøffe seg! ex:spytting / rumpa</a:t>
            </a:r>
          </a:p>
          <a:p>
            <a:r>
              <a:t>Jenter kan si nei! NEI. og JA!!</a:t>
            </a:r>
          </a:p>
        </p:txBody>
      </p:sp>
    </p:spTree>
    <p:extLst>
      <p:ext uri="{BB962C8B-B14F-4D97-AF65-F5344CB8AC3E}">
        <p14:creationId xmlns:p14="http://schemas.microsoft.com/office/powerpoint/2010/main" val="399891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GIRL NEXT DOOR</a:t>
            </a:r>
          </a:p>
          <a:p>
            <a:r>
              <a:t>Overgrep - Even Torske Aftenposten</a:t>
            </a:r>
          </a:p>
          <a:p>
            <a:r>
              <a:t>Porno etablerer holdningen om at gutta styrer skuta</a:t>
            </a:r>
          </a:p>
          <a:p>
            <a:r>
              <a:t>1 / 5 kvinner utsatt for overgrep før 18 </a:t>
            </a:r>
          </a:p>
          <a:p>
            <a:r>
              <a:t>9/10 sier at overgriper var en person de kjente. </a:t>
            </a:r>
          </a:p>
          <a:p>
            <a:r>
              <a:t>Gutter trenger ikke tøffe seg! ex:spytting / rumpa</a:t>
            </a:r>
          </a:p>
          <a:p>
            <a:r>
              <a:t>Jenter kan si nei! NEI. og JA!!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55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 er alle anderledes / ulike</a:t>
            </a:r>
            <a:br/>
            <a:r>
              <a:t>Brene Brown skam</a:t>
            </a:r>
          </a:p>
          <a:p>
            <a:r>
              <a:t>JO MER VI SNAKKER OM SKAM / Porr: FOREBYGGER DET NEGATIVE OG FORSTERKER DET POSITIVE</a:t>
            </a:r>
          </a:p>
        </p:txBody>
      </p:sp>
    </p:spTree>
    <p:extLst>
      <p:ext uri="{BB962C8B-B14F-4D97-AF65-F5344CB8AC3E}">
        <p14:creationId xmlns:p14="http://schemas.microsoft.com/office/powerpoint/2010/main" val="3269760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FLEIP ELLER FAKTA? </a:t>
            </a:r>
          </a:p>
        </p:txBody>
      </p:sp>
    </p:spTree>
    <p:extLst>
      <p:ext uri="{BB962C8B-B14F-4D97-AF65-F5344CB8AC3E}">
        <p14:creationId xmlns:p14="http://schemas.microsoft.com/office/powerpoint/2010/main" val="1568310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Kløning / fikling </a:t>
            </a:r>
          </a:p>
          <a:p>
            <a:r>
              <a:t>Blødning? </a:t>
            </a:r>
          </a:p>
          <a:p>
            <a:r>
              <a:t>Når man ser på porno er man ofte alene, og man er ikke deltagende</a:t>
            </a:r>
          </a:p>
          <a:p>
            <a:r>
              <a:t>Det å prøve seg frem sammen emosjonell nærhet vs fysisk nærhet</a:t>
            </a:r>
          </a:p>
          <a:p>
            <a:r>
              <a:t>Starte forsiktig slik vi gjør i virkeligheten - vorspill opparbeide ekte kåthet</a:t>
            </a:r>
          </a:p>
          <a:p>
            <a:r>
              <a:t>Vi er usikre og føler oss frem - blir kjent med hverandre</a:t>
            </a:r>
          </a:p>
          <a:p>
            <a:r>
              <a:t>Pornografisk selvtillit er fake selvtillit - tegn på svakhet eller frykt for å ikke være bra nok</a:t>
            </a:r>
          </a:p>
        </p:txBody>
      </p:sp>
    </p:spTree>
    <p:extLst>
      <p:ext uri="{BB962C8B-B14F-4D97-AF65-F5344CB8AC3E}">
        <p14:creationId xmlns:p14="http://schemas.microsoft.com/office/powerpoint/2010/main" val="1418159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Plastiske hjernen</a:t>
            </a:r>
          </a:p>
          <a:p>
            <a:r>
              <a:t>Menneskelig kontakt - man runker alene </a:t>
            </a:r>
          </a:p>
          <a:p>
            <a:r>
              <a:t>75 år med forskning på lykke Harvard 724 menn</a:t>
            </a:r>
          </a:p>
          <a:p>
            <a:r>
              <a:t>TedTalk Jason Mahr - eks-pastor - porno er ikke problemet - behovet for anerkjennelse er problemet - han måtte lære å takle avvisning</a:t>
            </a:r>
          </a:p>
          <a:p>
            <a:r>
              <a:t>I sosiale medier kan du kontrollere alt om hvordan du fremstår</a:t>
            </a:r>
          </a:p>
          <a:p>
            <a:r>
              <a:t>I møte med porno trenger du ikke være sårbar / risikere avvisning</a:t>
            </a:r>
          </a:p>
          <a:p>
            <a:r>
              <a:t>Avvisning = sårbarhet Sårbarhet = veien til helhjertet liv ref Brene Brown</a:t>
            </a:r>
          </a:p>
          <a:p>
            <a:r>
              <a:t>ANnica Dahlstrøm - 80-90% av avgjørelser</a:t>
            </a:r>
          </a:p>
        </p:txBody>
      </p:sp>
    </p:spTree>
    <p:extLst>
      <p:ext uri="{BB962C8B-B14F-4D97-AF65-F5344CB8AC3E}">
        <p14:creationId xmlns:p14="http://schemas.microsoft.com/office/powerpoint/2010/main" val="2436158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meste av min inspirasjon i hverdagen kommer fra barnefilm- og bøker</a:t>
            </a:r>
          </a:p>
        </p:txBody>
      </p:sp>
    </p:spTree>
    <p:extLst>
      <p:ext uri="{BB962C8B-B14F-4D97-AF65-F5344CB8AC3E}">
        <p14:creationId xmlns:p14="http://schemas.microsoft.com/office/powerpoint/2010/main" val="2449611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 meste av min inspirasjon i hverdagen kommer fra barnefilm- og bøker</a:t>
            </a:r>
          </a:p>
        </p:txBody>
      </p:sp>
    </p:spTree>
    <p:extLst>
      <p:ext uri="{BB962C8B-B14F-4D97-AF65-F5344CB8AC3E}">
        <p14:creationId xmlns:p14="http://schemas.microsoft.com/office/powerpoint/2010/main" val="415254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 måte å være i verden på som man ikke kan lære i porno. </a:t>
            </a:r>
          </a:p>
        </p:txBody>
      </p:sp>
    </p:spTree>
    <p:extLst>
      <p:ext uri="{BB962C8B-B14F-4D97-AF65-F5344CB8AC3E}">
        <p14:creationId xmlns:p14="http://schemas.microsoft.com/office/powerpoint/2010/main" val="314226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Vet ikke hvilket land / fra hvilke grupper tallene er hentet fra</a:t>
            </a:r>
          </a:p>
        </p:txBody>
      </p:sp>
    </p:spTree>
    <p:extLst>
      <p:ext uri="{BB962C8B-B14F-4D97-AF65-F5344CB8AC3E}">
        <p14:creationId xmlns:p14="http://schemas.microsoft.com/office/powerpoint/2010/main" val="328010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Få´n opp, holde lenge, komme på kommando, sprute masse</a:t>
            </a:r>
          </a:p>
          <a:p>
            <a:r>
              <a:t>Melis</a:t>
            </a:r>
          </a:p>
          <a:p>
            <a:r>
              <a:t>Lasse og gay-porn</a:t>
            </a:r>
          </a:p>
          <a:p>
            <a:r>
              <a:t>Don DK</a:t>
            </a:r>
          </a:p>
        </p:txBody>
      </p:sp>
    </p:spTree>
    <p:extLst>
      <p:ext uri="{BB962C8B-B14F-4D97-AF65-F5344CB8AC3E}">
        <p14:creationId xmlns:p14="http://schemas.microsoft.com/office/powerpoint/2010/main" val="291721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Er alle jentetisser bittesmå, lyserosa blomster? </a:t>
            </a:r>
          </a:p>
        </p:txBody>
      </p:sp>
    </p:spTree>
    <p:extLst>
      <p:ext uri="{BB962C8B-B14F-4D97-AF65-F5344CB8AC3E}">
        <p14:creationId xmlns:p14="http://schemas.microsoft.com/office/powerpoint/2010/main" val="391788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Utseende - Alt er normalt</a:t>
            </a:r>
          </a:p>
          <a:p>
            <a:r>
              <a:t>Kjønnslepper vokser - har ingenting med hvor mye sex man har hatt å gjøre</a:t>
            </a:r>
          </a:p>
          <a:p>
            <a:r>
              <a:t>Slapp / trang</a:t>
            </a:r>
          </a:p>
          <a:p>
            <a:r>
              <a:t>Våt / tørr</a:t>
            </a:r>
          </a:p>
          <a:p>
            <a:r>
              <a:t>Alltid godt å få noe inni der? Hva som helst?</a:t>
            </a:r>
          </a:p>
          <a:p>
            <a:r>
              <a:t>Hår? </a:t>
            </a:r>
          </a:p>
          <a:p>
            <a:r>
              <a:t>Orgasme? Sprut på film / synlig orgasme er ikke det vanligste </a:t>
            </a:r>
          </a:p>
          <a:p>
            <a:r>
              <a:t>Får de virkelig orgasme kun gjennom penetrering eller fingring i skjeden?</a:t>
            </a:r>
          </a:p>
        </p:txBody>
      </p:sp>
    </p:spTree>
    <p:extLst>
      <p:ext uri="{BB962C8B-B14F-4D97-AF65-F5344CB8AC3E}">
        <p14:creationId xmlns:p14="http://schemas.microsoft.com/office/powerpoint/2010/main" val="94100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Fake orgasmer på film</a:t>
            </a:r>
          </a:p>
          <a:p>
            <a:r>
              <a:t>Eksempel: Kan man ikke bare putte noe inn i rumpa? </a:t>
            </a:r>
          </a:p>
          <a:p>
            <a:r>
              <a:t>Kommer jenter sånn? </a:t>
            </a:r>
          </a:p>
        </p:txBody>
      </p:sp>
    </p:spTree>
    <p:extLst>
      <p:ext uri="{BB962C8B-B14F-4D97-AF65-F5344CB8AC3E}">
        <p14:creationId xmlns:p14="http://schemas.microsoft.com/office/powerpoint/2010/main" val="185205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ALLE film orgasmer enten det er porno eller vanlig film er KLIKK - FAKE FAKE FAKE</a:t>
            </a:r>
          </a:p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629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ALLE film orgasmer enten det er porno eller vanlig film er FAKE FAKE FAKE</a:t>
            </a:r>
          </a:p>
          <a:p>
            <a:r>
              <a:t>INGEN kommer sånn! MISSION IMPOSSIBLE / FILMTRIKS</a:t>
            </a:r>
          </a:p>
          <a:p>
            <a:r>
              <a:t>Hvis dere var 10. klassinger nå, så ville jeg spurt KLIKK</a:t>
            </a:r>
          </a:p>
        </p:txBody>
      </p:sp>
    </p:spTree>
    <p:extLst>
      <p:ext uri="{BB962C8B-B14F-4D97-AF65-F5344CB8AC3E}">
        <p14:creationId xmlns:p14="http://schemas.microsoft.com/office/powerpoint/2010/main" val="47504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Titteltekst</a:t>
            </a:r>
          </a:p>
        </p:txBody>
      </p:sp>
      <p:sp>
        <p:nvSpPr>
          <p:cNvPr id="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telteks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2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telteks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4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7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89372"/>
            <a:lumOff val="-882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o.wikipedia.org/wiki/Psykolog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.wikipedia.org/wiki/Informasjon" TargetMode="External"/><Relationship Id="rId5" Type="http://schemas.openxmlformats.org/officeDocument/2006/relationships/hyperlink" Target="https://no.wikipedia.org/wiki/Emosjon" TargetMode="External"/><Relationship Id="rId4" Type="http://schemas.openxmlformats.org/officeDocument/2006/relationships/hyperlink" Target="https://no.wikipedia.org/wiki/F%C3%B8lelser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javascript:location='mailto:siljemack@hotmail.com'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nrk.no/ytring/utafor-1.1369798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acebook.com/eqdama" TargetMode="External"/><Relationship Id="rId2" Type="http://schemas.openxmlformats.org/officeDocument/2006/relationships/hyperlink" Target="http://www.eq-dama.no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tif"/><Relationship Id="rId4" Type="http://schemas.openxmlformats.org/officeDocument/2006/relationships/hyperlink" Target="mailto:carolinemarita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lashbang-Kibblesbob-899170896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sp>
        <p:nvSpPr>
          <p:cNvPr id="120" name="SEX, PORNO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9600"/>
              <a:t>SEX, PORNO </a:t>
            </a:r>
          </a:p>
          <a:p>
            <a:r>
              <a:rPr sz="9600"/>
              <a:t>OG FØLELSER</a:t>
            </a:r>
          </a:p>
        </p:txBody>
      </p:sp>
      <p:sp>
        <p:nvSpPr>
          <p:cNvPr id="121" name="Av: Caroline Omberg"/>
          <p:cNvSpPr txBox="1">
            <a:spLocks noGrp="1"/>
          </p:cNvSpPr>
          <p:nvPr>
            <p:ph type="subTitle" sz="quarter" idx="1"/>
          </p:nvPr>
        </p:nvSpPr>
        <p:spPr>
          <a:xfrm>
            <a:off x="1269999" y="6176682"/>
            <a:ext cx="10464801" cy="767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Av: Caroline Omberg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NEEEEI!"/>
          <p:cNvSpPr txBox="1">
            <a:spLocks noGrp="1"/>
          </p:cNvSpPr>
          <p:nvPr>
            <p:ph type="ctrTitle"/>
          </p:nvPr>
        </p:nvSpPr>
        <p:spPr>
          <a:xfrm>
            <a:off x="1270000" y="2025494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sz="11200"/>
            </a:lvl1pPr>
          </a:lstStyle>
          <a:p>
            <a:r>
              <a:t>NEEEEI!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AKE!"/>
          <p:cNvSpPr txBox="1">
            <a:spLocks noGrp="1"/>
          </p:cNvSpPr>
          <p:nvPr>
            <p:ph type="ctrTitle"/>
          </p:nvPr>
        </p:nvSpPr>
        <p:spPr>
          <a:xfrm>
            <a:off x="1371600" y="16383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11200"/>
            </a:lvl1pPr>
          </a:lstStyle>
          <a:p>
            <a:r>
              <a:t>FAKE!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onoces-clitoris-650x800.jpg" descr="conoces-clitoris-650x800.jpg"/>
          <p:cNvPicPr>
            <a:picLocks noChangeAspect="1"/>
          </p:cNvPicPr>
          <p:nvPr/>
        </p:nvPicPr>
        <p:blipFill>
          <a:blip r:embed="rId3">
            <a:extLst/>
          </a:blip>
          <a:srcRect t="21818" b="18643"/>
          <a:stretch>
            <a:fillRect/>
          </a:stretch>
        </p:blipFill>
        <p:spPr>
          <a:xfrm>
            <a:off x="568325" y="528637"/>
            <a:ext cx="11868091" cy="8696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klitoris_ext.jpg" descr="klitoris_ext.jpg"/>
          <p:cNvPicPr>
            <a:picLocks noChangeAspect="1"/>
          </p:cNvPicPr>
          <p:nvPr/>
        </p:nvPicPr>
        <p:blipFill>
          <a:blip r:embed="rId3">
            <a:extLst/>
          </a:blip>
          <a:srcRect l="3543" t="15279" r="9178" b="41826"/>
          <a:stretch>
            <a:fillRect/>
          </a:stretch>
        </p:blipFill>
        <p:spPr>
          <a:xfrm>
            <a:off x="164703" y="2729110"/>
            <a:ext cx="12675447" cy="4295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klitten.jpg" descr="klitten.jpg"/>
          <p:cNvPicPr>
            <a:picLocks noChangeAspect="1"/>
          </p:cNvPicPr>
          <p:nvPr/>
        </p:nvPicPr>
        <p:blipFill>
          <a:blip r:embed="rId3">
            <a:extLst/>
          </a:blip>
          <a:srcRect l="5935" r="5935"/>
          <a:stretch>
            <a:fillRect/>
          </a:stretch>
        </p:blipFill>
        <p:spPr>
          <a:xfrm>
            <a:off x="505420" y="340320"/>
            <a:ext cx="11994038" cy="9073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KLITRE!"/>
          <p:cNvSpPr txBox="1">
            <a:spLocks noGrp="1"/>
          </p:cNvSpPr>
          <p:nvPr>
            <p:ph type="title"/>
          </p:nvPr>
        </p:nvSpPr>
        <p:spPr>
          <a:xfrm>
            <a:off x="952500" y="3222487"/>
            <a:ext cx="11099800" cy="2159001"/>
          </a:xfrm>
          <a:prstGeom prst="rect">
            <a:avLst/>
          </a:prstGeom>
        </p:spPr>
        <p:txBody>
          <a:bodyPr/>
          <a:lstStyle>
            <a:lvl1pPr defTabSz="572516">
              <a:defRPr sz="13524">
                <a:solidFill>
                  <a:srgbClr val="EA509E"/>
                </a:solidFill>
              </a:defRPr>
            </a:lvl1pPr>
          </a:lstStyle>
          <a:p>
            <a:r>
              <a:t>KLITRE!</a:t>
            </a:r>
          </a:p>
        </p:txBody>
      </p:sp>
      <p:pic>
        <p:nvPicPr>
          <p:cNvPr id="191" name="78822__primordiality__fanfare-1.wav" descr="78822__primordiality__fanfare-1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17385" y="644401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072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0" fill="hold"/>
                                        <p:tgtEl>
                                          <p:spTgt spid="190"/>
                                        </p:tgtEl>
                                      </p:cBhvr>
                                      <p:by x="169933" y="16993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audio>
          </p:childTnLst>
        </p:cTn>
      </p:par>
    </p:tnLst>
    <p:bldLst>
      <p:bldP spid="190" grpId="2" animBg="1" advAuto="0"/>
      <p:bldP spid="190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ilm er ikke ekte"/>
          <p:cNvSpPr txBox="1">
            <a:spLocks noGrp="1"/>
          </p:cNvSpPr>
          <p:nvPr>
            <p:ph type="title"/>
          </p:nvPr>
        </p:nvSpPr>
        <p:spPr>
          <a:xfrm>
            <a:off x="1270000" y="2838605"/>
            <a:ext cx="10464800" cy="3302001"/>
          </a:xfrm>
          <a:prstGeom prst="rect">
            <a:avLst/>
          </a:prstGeom>
        </p:spPr>
        <p:txBody>
          <a:bodyPr/>
          <a:lstStyle/>
          <a:p>
            <a:r>
              <a:t>Film er ikke ekte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kjonnsroller.jpg" descr="kjonnsroll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1111250"/>
            <a:ext cx="12827000" cy="70231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Bare en pikk…"/>
          <p:cNvSpPr txBox="1"/>
          <p:nvPr/>
        </p:nvSpPr>
        <p:spPr>
          <a:xfrm>
            <a:off x="8657729" y="3661652"/>
            <a:ext cx="3156942" cy="3547896"/>
          </a:xfrm>
          <a:prstGeom prst="rect">
            <a:avLst/>
          </a:prstGeom>
          <a:solidFill>
            <a:schemeClr val="accent6"/>
          </a:solidFill>
          <a:ln w="25400">
            <a:solidFill>
              <a:srgbClr val="434343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Bare en pikk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Inget ansikt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Tåler alt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Har ingen følelser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Tar alltid kontroll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Er dominant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Gir ikke samtykke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Spør ikke om samtykke</a:t>
            </a:r>
            <a:br/>
            <a:endParaRPr/>
          </a:p>
          <a:p>
            <a:pPr>
              <a:defRPr sz="2200"/>
            </a:pPr>
            <a:r>
              <a:t>Funksjon: styre skuta</a:t>
            </a:r>
          </a:p>
        </p:txBody>
      </p:sp>
      <p:sp>
        <p:nvSpPr>
          <p:cNvPr id="201" name="Nyter alt…"/>
          <p:cNvSpPr txBox="1"/>
          <p:nvPr/>
        </p:nvSpPr>
        <p:spPr>
          <a:xfrm>
            <a:off x="1223390" y="4499852"/>
            <a:ext cx="4462019" cy="2862096"/>
          </a:xfrm>
          <a:prstGeom prst="rect">
            <a:avLst/>
          </a:prstGeom>
          <a:solidFill>
            <a:schemeClr val="accent6"/>
          </a:solidFill>
          <a:ln w="25400">
            <a:solidFill>
              <a:srgbClr val="434343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Nyter alt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Grenseløs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Ingen egne ønsker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Ofte submissiv direkte / indirekte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Gir ikke samtykke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Spør ikke om samtykke?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Funksjon: se bra ut, stønne høyt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build="p" bldLvl="5" animBg="1" advAuto="0"/>
      <p:bldP spid="201" grpId="2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Flashbang-Kibblesbob-899170896.wav" descr="Flashbang-Kibblesbob-899170896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942590" y="526436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OSIALT ANSVAR"/>
          <p:cNvSpPr txBox="1"/>
          <p:nvPr/>
        </p:nvSpPr>
        <p:spPr>
          <a:xfrm>
            <a:off x="778822" y="3440323"/>
            <a:ext cx="2966544" cy="5107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SOSIALT ANSVAR</a:t>
            </a:r>
          </a:p>
        </p:txBody>
      </p:sp>
      <p:sp>
        <p:nvSpPr>
          <p:cNvPr id="207" name="EGOIST"/>
          <p:cNvSpPr txBox="1"/>
          <p:nvPr/>
        </p:nvSpPr>
        <p:spPr>
          <a:xfrm>
            <a:off x="9789546" y="3440323"/>
            <a:ext cx="1372058" cy="5107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EGOIST</a:t>
            </a:r>
          </a:p>
        </p:txBody>
      </p:sp>
      <p:sp>
        <p:nvSpPr>
          <p:cNvPr id="208" name="Dobbeltpil"/>
          <p:cNvSpPr/>
          <p:nvPr/>
        </p:nvSpPr>
        <p:spPr>
          <a:xfrm>
            <a:off x="3789726" y="3185476"/>
            <a:ext cx="5955460" cy="962820"/>
          </a:xfrm>
          <a:prstGeom prst="leftRightArrow">
            <a:avLst>
              <a:gd name="adj1" fmla="val 32000"/>
              <a:gd name="adj2" fmla="val 58038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PERSONLIG ANSVAR"/>
          <p:cNvSpPr txBox="1"/>
          <p:nvPr/>
        </p:nvSpPr>
        <p:spPr>
          <a:xfrm>
            <a:off x="5100738" y="3440323"/>
            <a:ext cx="3537814" cy="51075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PERSONLIG ANSVAR</a:t>
            </a:r>
          </a:p>
        </p:txBody>
      </p:sp>
      <p:sp>
        <p:nvSpPr>
          <p:cNvPr id="210" name="GOD SEX"/>
          <p:cNvSpPr txBox="1"/>
          <p:nvPr/>
        </p:nvSpPr>
        <p:spPr>
          <a:xfrm>
            <a:off x="5189946" y="5335192"/>
            <a:ext cx="3359398" cy="1041401"/>
          </a:xfrm>
          <a:prstGeom prst="rect">
            <a:avLst/>
          </a:prstGeom>
          <a:solidFill>
            <a:srgbClr val="FFFFFF"/>
          </a:solidFill>
          <a:ln w="889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 b="0">
                <a:solidFill>
                  <a:schemeClr val="accent6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GOD SEX</a:t>
            </a:r>
          </a:p>
        </p:txBody>
      </p:sp>
      <p:sp>
        <p:nvSpPr>
          <p:cNvPr id="211" name="Andres behov er…"/>
          <p:cNvSpPr txBox="1"/>
          <p:nvPr/>
        </p:nvSpPr>
        <p:spPr>
          <a:xfrm>
            <a:off x="985477" y="4188702"/>
            <a:ext cx="2553234" cy="868196"/>
          </a:xfrm>
          <a:prstGeom prst="rect">
            <a:avLst/>
          </a:prstGeom>
          <a:ln w="889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Andres behov er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viktigere enn mine</a:t>
            </a:r>
          </a:p>
        </p:txBody>
      </p:sp>
      <p:sp>
        <p:nvSpPr>
          <p:cNvPr id="212" name="Andres og mine…"/>
          <p:cNvSpPr txBox="1"/>
          <p:nvPr/>
        </p:nvSpPr>
        <p:spPr>
          <a:xfrm>
            <a:off x="5484202" y="4188702"/>
            <a:ext cx="2770887" cy="868196"/>
          </a:xfrm>
          <a:prstGeom prst="rect">
            <a:avLst/>
          </a:prstGeom>
          <a:ln w="889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Andres og mine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behov er like viktige</a:t>
            </a:r>
          </a:p>
        </p:txBody>
      </p:sp>
      <p:sp>
        <p:nvSpPr>
          <p:cNvPr id="213" name="Mine behov er…"/>
          <p:cNvSpPr txBox="1"/>
          <p:nvPr/>
        </p:nvSpPr>
        <p:spPr>
          <a:xfrm>
            <a:off x="9237512" y="4188702"/>
            <a:ext cx="2884882" cy="868196"/>
          </a:xfrm>
          <a:prstGeom prst="rect">
            <a:avLst/>
          </a:prstGeom>
          <a:ln w="889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Mine behov er 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viktigere enn andres </a:t>
            </a:r>
          </a:p>
        </p:txBody>
      </p:sp>
      <p:sp>
        <p:nvSpPr>
          <p:cNvPr id="214" name="Diskuter følgende påstand:"/>
          <p:cNvSpPr txBox="1"/>
          <p:nvPr/>
        </p:nvSpPr>
        <p:spPr>
          <a:xfrm>
            <a:off x="4411548" y="1620597"/>
            <a:ext cx="4181704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0"/>
            </a:lvl1pPr>
          </a:lstStyle>
          <a:p>
            <a:r>
              <a:t>Diskuter følgende påstand: </a:t>
            </a:r>
          </a:p>
        </p:txBody>
      </p:sp>
      <p:sp>
        <p:nvSpPr>
          <p:cNvPr id="215" name="Refleksjonsoppgave"/>
          <p:cNvSpPr txBox="1"/>
          <p:nvPr/>
        </p:nvSpPr>
        <p:spPr>
          <a:xfrm>
            <a:off x="3243021" y="7694442"/>
            <a:ext cx="6518758" cy="82051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   Refleksjonsoppgave </a:t>
            </a:r>
          </a:p>
        </p:txBody>
      </p:sp>
      <p:sp>
        <p:nvSpPr>
          <p:cNvPr id="216" name="Stjerne"/>
          <p:cNvSpPr/>
          <p:nvPr/>
        </p:nvSpPr>
        <p:spPr>
          <a:xfrm>
            <a:off x="2408869" y="6654637"/>
            <a:ext cx="1867676" cy="185614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Tips"/>
          <p:cNvSpPr txBox="1"/>
          <p:nvPr/>
        </p:nvSpPr>
        <p:spPr>
          <a:xfrm>
            <a:off x="2914126" y="7315000"/>
            <a:ext cx="857162" cy="53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</a:defRPr>
            </a:lvl1pPr>
          </a:lstStyle>
          <a:p>
            <a:r>
              <a:t>Tips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03265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  <p:bldLst>
      <p:bldP spid="206" grpId="1" animBg="1" advAuto="0"/>
      <p:bldP spid="207" grpId="3" animBg="1" advAuto="0"/>
      <p:bldP spid="208" grpId="5" animBg="1" advAuto="0"/>
      <p:bldP spid="209" grpId="6" animBg="1" advAuto="0"/>
      <p:bldP spid="210" grpId="8" animBg="1" advAuto="0"/>
      <p:bldP spid="211" grpId="2" animBg="1" advAuto="0"/>
      <p:bldP spid="212" grpId="7" animBg="1" advAuto="0"/>
      <p:bldP spid="213" grpId="4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utt puler jente.…"/>
          <p:cNvSpPr txBox="1"/>
          <p:nvPr/>
        </p:nvSpPr>
        <p:spPr>
          <a:xfrm>
            <a:off x="2991027" y="2079649"/>
            <a:ext cx="7022746" cy="312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t>Gutt puler jente. </a:t>
            </a:r>
          </a:p>
          <a:p>
            <a:pPr>
              <a:defRPr sz="6600"/>
            </a:pPr>
            <a:endParaRPr/>
          </a:p>
          <a:p>
            <a:pPr>
              <a:defRPr sz="6600"/>
            </a:pPr>
            <a:r>
              <a:t>Jente puler gutt. </a:t>
            </a:r>
          </a:p>
        </p:txBody>
      </p:sp>
      <p:sp>
        <p:nvSpPr>
          <p:cNvPr id="222" name="S"/>
          <p:cNvSpPr txBox="1"/>
          <p:nvPr/>
        </p:nvSpPr>
        <p:spPr>
          <a:xfrm>
            <a:off x="4098442" y="1836963"/>
            <a:ext cx="312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</a:t>
            </a:r>
          </a:p>
        </p:txBody>
      </p:sp>
      <p:sp>
        <p:nvSpPr>
          <p:cNvPr id="223" name="O"/>
          <p:cNvSpPr txBox="1"/>
          <p:nvPr/>
        </p:nvSpPr>
        <p:spPr>
          <a:xfrm>
            <a:off x="8307882" y="1836963"/>
            <a:ext cx="3514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</a:t>
            </a:r>
          </a:p>
        </p:txBody>
      </p:sp>
      <p:sp>
        <p:nvSpPr>
          <p:cNvPr id="224" name="V"/>
          <p:cNvSpPr txBox="1"/>
          <p:nvPr/>
        </p:nvSpPr>
        <p:spPr>
          <a:xfrm>
            <a:off x="6206058" y="1836963"/>
            <a:ext cx="3063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</a:t>
            </a:r>
          </a:p>
        </p:txBody>
      </p:sp>
      <p:sp>
        <p:nvSpPr>
          <p:cNvPr id="225" name="O"/>
          <p:cNvSpPr txBox="1"/>
          <p:nvPr/>
        </p:nvSpPr>
        <p:spPr>
          <a:xfrm>
            <a:off x="8307882" y="3881663"/>
            <a:ext cx="3514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</a:t>
            </a:r>
          </a:p>
        </p:txBody>
      </p:sp>
      <p:sp>
        <p:nvSpPr>
          <p:cNvPr id="226" name="V"/>
          <p:cNvSpPr txBox="1"/>
          <p:nvPr/>
        </p:nvSpPr>
        <p:spPr>
          <a:xfrm>
            <a:off x="6206058" y="3881663"/>
            <a:ext cx="3063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</a:t>
            </a:r>
          </a:p>
        </p:txBody>
      </p:sp>
      <p:sp>
        <p:nvSpPr>
          <p:cNvPr id="227" name="S"/>
          <p:cNvSpPr txBox="1"/>
          <p:nvPr/>
        </p:nvSpPr>
        <p:spPr>
          <a:xfrm>
            <a:off x="4098442" y="3881663"/>
            <a:ext cx="312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</a:t>
            </a:r>
          </a:p>
        </p:txBody>
      </p:sp>
      <p:sp>
        <p:nvSpPr>
          <p:cNvPr id="228" name="SUBJEKT / OBJEKT"/>
          <p:cNvSpPr txBox="1"/>
          <p:nvPr/>
        </p:nvSpPr>
        <p:spPr>
          <a:xfrm>
            <a:off x="4108577" y="828359"/>
            <a:ext cx="4501287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SUBJEKT / OBJEKT</a:t>
            </a:r>
          </a:p>
        </p:txBody>
      </p:sp>
      <p:sp>
        <p:nvSpPr>
          <p:cNvPr id="229" name="Refleksjonsoppgave"/>
          <p:cNvSpPr txBox="1"/>
          <p:nvPr/>
        </p:nvSpPr>
        <p:spPr>
          <a:xfrm>
            <a:off x="3243021" y="7694442"/>
            <a:ext cx="6518758" cy="82051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   Refleksjonsoppgave </a:t>
            </a:r>
          </a:p>
        </p:txBody>
      </p:sp>
      <p:sp>
        <p:nvSpPr>
          <p:cNvPr id="230" name="Stjerne"/>
          <p:cNvSpPr/>
          <p:nvPr/>
        </p:nvSpPr>
        <p:spPr>
          <a:xfrm>
            <a:off x="2408869" y="6654637"/>
            <a:ext cx="1867676" cy="185614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1" name="Tips"/>
          <p:cNvSpPr txBox="1"/>
          <p:nvPr/>
        </p:nvSpPr>
        <p:spPr>
          <a:xfrm>
            <a:off x="2914126" y="7315000"/>
            <a:ext cx="857162" cy="53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</a:defRPr>
            </a:lvl1pPr>
          </a:lstStyle>
          <a:p>
            <a:r>
              <a:t>Tips</a:t>
            </a:r>
          </a:p>
        </p:txBody>
      </p:sp>
      <p:sp>
        <p:nvSpPr>
          <p:cNvPr id="232" name="Hva er alternativet?"/>
          <p:cNvSpPr txBox="1"/>
          <p:nvPr/>
        </p:nvSpPr>
        <p:spPr>
          <a:xfrm>
            <a:off x="4125728" y="5796755"/>
            <a:ext cx="4466985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Hva er alternativet?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build="p" bldLvl="5" animBg="1" advAuto="0"/>
      <p:bldP spid="222" grpId="2" build="p" bldLvl="5" animBg="1" advAuto="0"/>
      <p:bldP spid="223" grpId="4" build="p" bldLvl="5" animBg="1" advAuto="0"/>
      <p:bldP spid="224" grpId="3" build="p" bldLvl="5" animBg="1" advAuto="0"/>
      <p:bldP spid="225" grpId="7" build="p" bldLvl="5" animBg="1" advAuto="0"/>
      <p:bldP spid="226" grpId="6" build="p" bldLvl="5" animBg="1" advAuto="0"/>
      <p:bldP spid="227" grpId="5" build="p" bldLvl="5" animBg="1" advAuto="0"/>
      <p:bldP spid="232" grpId="8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AKTIVITETER"/>
          <p:cNvSpPr/>
          <p:nvPr/>
        </p:nvSpPr>
        <p:spPr>
          <a:xfrm>
            <a:off x="8042202" y="3820012"/>
            <a:ext cx="4049813" cy="151547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AKTIVITETER</a:t>
            </a:r>
          </a:p>
        </p:txBody>
      </p:sp>
      <p:sp>
        <p:nvSpPr>
          <p:cNvPr id="126" name="KJØNNSROLLER"/>
          <p:cNvSpPr txBox="1">
            <a:spLocks noGrp="1"/>
          </p:cNvSpPr>
          <p:nvPr>
            <p:ph type="title"/>
          </p:nvPr>
        </p:nvSpPr>
        <p:spPr>
          <a:xfrm>
            <a:off x="1030308" y="4749903"/>
            <a:ext cx="4049813" cy="1515479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 sz="2200"/>
            </a:lvl1pPr>
          </a:lstStyle>
          <a:p>
            <a:r>
              <a:t>KJØNNSROLLER</a:t>
            </a:r>
          </a:p>
        </p:txBody>
      </p:sp>
      <p:sp>
        <p:nvSpPr>
          <p:cNvPr id="127" name="KJØNNSORGAN"/>
          <p:cNvSpPr/>
          <p:nvPr/>
        </p:nvSpPr>
        <p:spPr>
          <a:xfrm>
            <a:off x="1004908" y="2910309"/>
            <a:ext cx="4049813" cy="151547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KJØNNSORGAN</a:t>
            </a:r>
          </a:p>
        </p:txBody>
      </p:sp>
      <p:sp>
        <p:nvSpPr>
          <p:cNvPr id="128" name="NEGATIV SEKSUALITET…"/>
          <p:cNvSpPr/>
          <p:nvPr/>
        </p:nvSpPr>
        <p:spPr>
          <a:xfrm>
            <a:off x="4477494" y="8016692"/>
            <a:ext cx="4049812" cy="1515478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NEGATIV SEKSUALITET</a:t>
            </a:r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Overgrepssituasjon</a:t>
            </a:r>
          </a:p>
        </p:txBody>
      </p:sp>
      <p:sp>
        <p:nvSpPr>
          <p:cNvPr id="129" name="Dobbeltpil"/>
          <p:cNvSpPr/>
          <p:nvPr/>
        </p:nvSpPr>
        <p:spPr>
          <a:xfrm rot="10740000">
            <a:off x="4514595" y="3472940"/>
            <a:ext cx="4065903" cy="2202043"/>
          </a:xfrm>
          <a:prstGeom prst="leftRightArrow">
            <a:avLst>
              <a:gd name="adj1" fmla="val 32000"/>
              <a:gd name="adj2" fmla="val 25376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0" name="Grensesetting / Preferanser"/>
          <p:cNvSpPr/>
          <p:nvPr/>
        </p:nvSpPr>
        <p:spPr>
          <a:xfrm>
            <a:off x="4453822" y="189887"/>
            <a:ext cx="4049813" cy="1515479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Grensesetting / Preferanser</a:t>
            </a:r>
          </a:p>
        </p:txBody>
      </p:sp>
      <p:sp>
        <p:nvSpPr>
          <p:cNvPr id="131" name="Pil"/>
          <p:cNvSpPr/>
          <p:nvPr/>
        </p:nvSpPr>
        <p:spPr>
          <a:xfrm rot="16200000">
            <a:off x="4929943" y="2057221"/>
            <a:ext cx="3067123" cy="1842869"/>
          </a:xfrm>
          <a:prstGeom prst="rightArrow">
            <a:avLst>
              <a:gd name="adj1" fmla="val 32000"/>
              <a:gd name="adj2" fmla="val 44105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Pil"/>
          <p:cNvSpPr/>
          <p:nvPr/>
        </p:nvSpPr>
        <p:spPr>
          <a:xfrm rot="16200000" flipH="1">
            <a:off x="4142071" y="5093918"/>
            <a:ext cx="4642867" cy="1832073"/>
          </a:xfrm>
          <a:prstGeom prst="rightArrow">
            <a:avLst>
              <a:gd name="adj1" fmla="val 32000"/>
              <a:gd name="adj2" fmla="val 44365"/>
            </a:avLst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Selvfølelse"/>
          <p:cNvSpPr txBox="1"/>
          <p:nvPr/>
        </p:nvSpPr>
        <p:spPr>
          <a:xfrm>
            <a:off x="5706146" y="4296422"/>
            <a:ext cx="168280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Selvfølelse</a:t>
            </a:r>
          </a:p>
        </p:txBody>
      </p:sp>
      <p:sp>
        <p:nvSpPr>
          <p:cNvPr id="134" name="POSITIV SEKSUALITET"/>
          <p:cNvSpPr txBox="1"/>
          <p:nvPr/>
        </p:nvSpPr>
        <p:spPr>
          <a:xfrm>
            <a:off x="4900248" y="435852"/>
            <a:ext cx="3126513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POSITIV SEKSUALITET</a:t>
            </a:r>
          </a:p>
        </p:txBody>
      </p:sp>
      <p:sp>
        <p:nvSpPr>
          <p:cNvPr id="135" name="Bra nok!"/>
          <p:cNvSpPr txBox="1"/>
          <p:nvPr/>
        </p:nvSpPr>
        <p:spPr>
          <a:xfrm>
            <a:off x="5999852" y="1882547"/>
            <a:ext cx="927304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CC437B"/>
                </a:solidFill>
              </a:defRPr>
            </a:lvl1pPr>
          </a:lstStyle>
          <a:p>
            <a:r>
              <a:t>Bra nok!</a:t>
            </a:r>
          </a:p>
        </p:txBody>
      </p:sp>
      <p:sp>
        <p:nvSpPr>
          <p:cNvPr id="136" name="Ikke bra nok!"/>
          <p:cNvSpPr txBox="1"/>
          <p:nvPr/>
        </p:nvSpPr>
        <p:spPr>
          <a:xfrm>
            <a:off x="5622104" y="7518020"/>
            <a:ext cx="1682801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rgbClr val="CC437B"/>
                </a:solidFill>
              </a:defRPr>
            </a:lvl1pPr>
          </a:lstStyle>
          <a:p>
            <a:r>
              <a:t>Ikke bra nok!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3" build="p" bldLvl="5" animBg="1" advAuto="0"/>
      <p:bldP spid="126" grpId="2" build="p" bldLvl="5" animBg="1" advAuto="0"/>
      <p:bldP spid="127" grpId="1" build="p" bldLvl="5" animBg="1" advAuto="0"/>
      <p:bldP spid="128" grpId="12" build="p" bldLvl="5" animBg="1" advAuto="0"/>
      <p:bldP spid="129" grpId="4" animBg="1" advAuto="0"/>
      <p:bldP spid="130" grpId="8" build="p" bldLvl="5" animBg="1" advAuto="0"/>
      <p:bldP spid="131" grpId="6" animBg="1" advAuto="0"/>
      <p:bldP spid="132" grpId="10" animBg="1" advAuto="0"/>
      <p:bldP spid="133" grpId="5" build="p" bldLvl="5" animBg="1" advAuto="0"/>
      <p:bldP spid="134" grpId="9" animBg="1" advAuto="0"/>
      <p:bldP spid="135" grpId="7" animBg="1" advAuto="0"/>
      <p:bldP spid="136" grpId="1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Jente og gutt puler."/>
          <p:cNvSpPr txBox="1"/>
          <p:nvPr/>
        </p:nvSpPr>
        <p:spPr>
          <a:xfrm>
            <a:off x="1316545" y="3911039"/>
            <a:ext cx="10371710" cy="137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r>
              <a:t>Jente og gutt puler. </a:t>
            </a:r>
          </a:p>
        </p:txBody>
      </p:sp>
      <p:sp>
        <p:nvSpPr>
          <p:cNvPr id="238" name="Forbindelseslinje"/>
          <p:cNvSpPr/>
          <p:nvPr/>
        </p:nvSpPr>
        <p:spPr>
          <a:xfrm>
            <a:off x="3118031" y="3270547"/>
            <a:ext cx="3507087" cy="61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66" extrusionOk="0">
                <a:moveTo>
                  <a:pt x="0" y="12396"/>
                </a:moveTo>
                <a:cubicBezTo>
                  <a:pt x="7384" y="-5334"/>
                  <a:pt x="14584" y="-4044"/>
                  <a:pt x="21600" y="16266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236" name="S"/>
          <p:cNvSpPr txBox="1"/>
          <p:nvPr/>
        </p:nvSpPr>
        <p:spPr>
          <a:xfrm>
            <a:off x="4581042" y="2780683"/>
            <a:ext cx="312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</a:t>
            </a:r>
          </a:p>
        </p:txBody>
      </p:sp>
      <p:sp>
        <p:nvSpPr>
          <p:cNvPr id="237" name="V"/>
          <p:cNvSpPr txBox="1"/>
          <p:nvPr/>
        </p:nvSpPr>
        <p:spPr>
          <a:xfrm>
            <a:off x="9829037" y="3345861"/>
            <a:ext cx="30632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Aktiviteter"/>
          <p:cNvSpPr txBox="1">
            <a:spLocks noGrp="1"/>
          </p:cNvSpPr>
          <p:nvPr>
            <p:ph type="title"/>
          </p:nvPr>
        </p:nvSpPr>
        <p:spPr>
          <a:xfrm>
            <a:off x="952500" y="-241216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Aktiviteter</a:t>
            </a:r>
          </a:p>
        </p:txBody>
      </p:sp>
      <p:sp>
        <p:nvSpPr>
          <p:cNvPr id="243" name="Slag og ris…"/>
          <p:cNvSpPr txBox="1">
            <a:spLocks noGrp="1"/>
          </p:cNvSpPr>
          <p:nvPr>
            <p:ph type="body" idx="1"/>
          </p:nvPr>
        </p:nvSpPr>
        <p:spPr>
          <a:xfrm>
            <a:off x="952500" y="2790930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3300"/>
            </a:pPr>
            <a:r>
              <a:t>Slag og ris </a:t>
            </a:r>
          </a:p>
          <a:p>
            <a:pPr marL="0" indent="0" algn="ctr">
              <a:buSzTx/>
              <a:buNone/>
              <a:defRPr sz="3300"/>
            </a:pPr>
            <a:r>
              <a:t>Choking</a:t>
            </a:r>
          </a:p>
          <a:p>
            <a:pPr marL="0" indent="0" algn="ctr">
              <a:buSzTx/>
              <a:buNone/>
              <a:defRPr sz="3300"/>
            </a:pPr>
            <a:r>
              <a:t>Deepthroating / gagging</a:t>
            </a:r>
          </a:p>
          <a:p>
            <a:pPr marL="0" indent="0" algn="ctr">
              <a:buSzTx/>
              <a:buNone/>
              <a:defRPr sz="3300"/>
            </a:pPr>
            <a:r>
              <a:t>Analsex / A2M / Rimming / Surprise buttsex</a:t>
            </a:r>
          </a:p>
          <a:p>
            <a:pPr marL="0" indent="0" algn="ctr">
              <a:buSzTx/>
              <a:buNone/>
              <a:defRPr sz="3300"/>
            </a:pPr>
            <a:r>
              <a:t>Sovesex</a:t>
            </a:r>
          </a:p>
          <a:p>
            <a:pPr marL="0" indent="0" algn="ctr">
              <a:buSzTx/>
              <a:buNone/>
              <a:defRPr sz="3300"/>
            </a:pPr>
            <a:r>
              <a:t>PoV</a:t>
            </a:r>
          </a:p>
        </p:txBody>
      </p:sp>
      <p:sp>
        <p:nvSpPr>
          <p:cNvPr id="244" name="KONTRAKTER!"/>
          <p:cNvSpPr txBox="1"/>
          <p:nvPr/>
        </p:nvSpPr>
        <p:spPr>
          <a:xfrm>
            <a:off x="2425129" y="4436030"/>
            <a:ext cx="8757413" cy="152747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1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KONTRAKTER!</a:t>
            </a:r>
          </a:p>
        </p:txBody>
      </p:sp>
      <p:sp>
        <p:nvSpPr>
          <p:cNvPr id="245" name="Spill for kamera: Ekstremsport i nedverdigelse eller frirom for alle lyster?"/>
          <p:cNvSpPr txBox="1"/>
          <p:nvPr/>
        </p:nvSpPr>
        <p:spPr>
          <a:xfrm>
            <a:off x="541756" y="1945397"/>
            <a:ext cx="11921288" cy="523087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Spill for kamera: Ekstremsport i nedverdigelse eller frirom for alle lyster?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2" build="p" bldLvl="5" animBg="1" advAuto="0"/>
      <p:bldP spid="244" grpId="3" build="p" bldLvl="5" animBg="1" advAuto="0"/>
      <p:bldP spid="245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IRL NEXT DOOR"/>
          <p:cNvSpPr txBox="1">
            <a:spLocks noGrp="1"/>
          </p:cNvSpPr>
          <p:nvPr>
            <p:ph type="title"/>
          </p:nvPr>
        </p:nvSpPr>
        <p:spPr>
          <a:xfrm>
            <a:off x="952500" y="322248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GIRL NEXT DOOR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MAN SER AMAZING UT NÅR MAN PULER!"/>
          <p:cNvSpPr txBox="1">
            <a:spLocks noGrp="1"/>
          </p:cNvSpPr>
          <p:nvPr>
            <p:ph type="title"/>
          </p:nvPr>
        </p:nvSpPr>
        <p:spPr>
          <a:xfrm>
            <a:off x="952500" y="3222487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MAN SER AMAZING UT NÅR MAN PULER!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Hva porno mangler:"/>
          <p:cNvSpPr txBox="1">
            <a:spLocks noGrp="1"/>
          </p:cNvSpPr>
          <p:nvPr>
            <p:ph type="ctrTitle"/>
          </p:nvPr>
        </p:nvSpPr>
        <p:spPr>
          <a:xfrm>
            <a:off x="1270000" y="-12954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Hva porno mangler: </a:t>
            </a:r>
          </a:p>
        </p:txBody>
      </p:sp>
      <p:sp>
        <p:nvSpPr>
          <p:cNvPr id="258" name="Intimitet…"/>
          <p:cNvSpPr txBox="1">
            <a:spLocks noGrp="1"/>
          </p:cNvSpPr>
          <p:nvPr>
            <p:ph type="subTitle" idx="1"/>
          </p:nvPr>
        </p:nvSpPr>
        <p:spPr>
          <a:xfrm>
            <a:off x="1270000" y="2885926"/>
            <a:ext cx="10464800" cy="5429548"/>
          </a:xfrm>
          <a:prstGeom prst="rect">
            <a:avLst/>
          </a:prstGeom>
        </p:spPr>
        <p:txBody>
          <a:bodyPr/>
          <a:lstStyle/>
          <a:p>
            <a:pPr defTabSz="332993">
              <a:lnSpc>
                <a:spcPct val="200000"/>
              </a:lnSpc>
              <a:defRPr sz="2109"/>
            </a:pPr>
            <a:r>
              <a:t>Intimitet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Komfort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Kondom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Ekte nytelse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Samspill - kommunikasjon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Kvinnelig orgasme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Følelser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Kløning</a:t>
            </a:r>
          </a:p>
          <a:p>
            <a:pPr defTabSz="332993">
              <a:lnSpc>
                <a:spcPct val="200000"/>
              </a:lnSpc>
              <a:defRPr sz="2109"/>
            </a:pPr>
            <a:r>
              <a:t>EKTE / NATURLIG SKEIV OG TRANS SEX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1" build="p" bldLvl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TeeenageBrain.jpg" descr="TeeenageBrai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3870" y="332611"/>
            <a:ext cx="6177060" cy="9088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Emosjonell intelligens (forkortet EI, EQ eller EIQ) er en psykologisk teori om evnen til å oppfatte og forstå egne og andres følelser og emosjoner, å skille mellom dem og bruke denne informasjonen i tenkning og handlinger."/>
          <p:cNvSpPr txBox="1"/>
          <p:nvPr/>
        </p:nvSpPr>
        <p:spPr>
          <a:xfrm>
            <a:off x="164493" y="3741007"/>
            <a:ext cx="12284217" cy="197015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Emosjonell intelligens</a:t>
            </a:r>
            <a:r>
              <a:t> (forkortet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EI</a:t>
            </a:r>
            <a:r>
              <a:t>,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EQ</a:t>
            </a:r>
            <a:r>
              <a:t> eller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EIQ</a:t>
            </a:r>
            <a:r>
              <a:t>) er en </a:t>
            </a:r>
            <a:r>
              <a:rPr>
                <a:hlinkClick r:id="rId3"/>
              </a:rPr>
              <a:t>psykologisk teori</a:t>
            </a:r>
            <a:r>
              <a:t> om evnen til å oppfatte og forstå egne og andres </a:t>
            </a:r>
            <a:r>
              <a:rPr>
                <a:hlinkClick r:id="rId4"/>
              </a:rPr>
              <a:t>følelser</a:t>
            </a:r>
            <a:r>
              <a:t> og </a:t>
            </a:r>
            <a:r>
              <a:rPr>
                <a:hlinkClick r:id="rId5"/>
              </a:rPr>
              <a:t>emosjoner</a:t>
            </a:r>
            <a:r>
              <a:t>, å skille mellom dem og bruke denne </a:t>
            </a:r>
            <a:r>
              <a:rPr>
                <a:hlinkClick r:id="rId6"/>
              </a:rPr>
              <a:t>informasjonen</a:t>
            </a:r>
            <a:r>
              <a:t> i tenkning og handlinger.</a:t>
            </a:r>
          </a:p>
        </p:txBody>
      </p:sp>
      <p:sp>
        <p:nvSpPr>
          <p:cNvPr id="267" name="Wikipedia"/>
          <p:cNvSpPr txBox="1"/>
          <p:nvPr/>
        </p:nvSpPr>
        <p:spPr>
          <a:xfrm>
            <a:off x="10966824" y="9038620"/>
            <a:ext cx="15352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Wikipedia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UNT - SIKKERT - SAMTYKKENDE"/>
          <p:cNvSpPr txBox="1">
            <a:spLocks noGrp="1"/>
          </p:cNvSpPr>
          <p:nvPr>
            <p:ph type="subTitle" sz="quarter" idx="1"/>
          </p:nvPr>
        </p:nvSpPr>
        <p:spPr>
          <a:xfrm>
            <a:off x="747280" y="4048502"/>
            <a:ext cx="11510240" cy="917419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>
              <a:defRPr sz="5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SUNT - SIKKERT - SAMTYKKENDE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Oval"/>
          <p:cNvSpPr/>
          <p:nvPr/>
        </p:nvSpPr>
        <p:spPr>
          <a:xfrm>
            <a:off x="719274" y="581634"/>
            <a:ext cx="3831448" cy="31537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6" name="Tissen din er…"/>
          <p:cNvSpPr txBox="1"/>
          <p:nvPr/>
        </p:nvSpPr>
        <p:spPr>
          <a:xfrm>
            <a:off x="1111289" y="1419063"/>
            <a:ext cx="3047417" cy="147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3700" b="0"/>
            </a:pPr>
            <a:r>
              <a:t>Tissen din er </a:t>
            </a:r>
          </a:p>
          <a:p>
            <a:pPr>
              <a:lnSpc>
                <a:spcPct val="150000"/>
              </a:lnSpc>
              <a:defRPr sz="3700" b="0"/>
            </a:pPr>
            <a:r>
              <a:t>bra nok!</a:t>
            </a:r>
          </a:p>
        </p:txBody>
      </p:sp>
      <p:sp>
        <p:nvSpPr>
          <p:cNvPr id="277" name="Det er alltid greit å si NEI!"/>
          <p:cNvSpPr/>
          <p:nvPr/>
        </p:nvSpPr>
        <p:spPr>
          <a:xfrm>
            <a:off x="8844918" y="5845995"/>
            <a:ext cx="3831448" cy="31537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50000"/>
              </a:lnSpc>
              <a:defRPr sz="3700" b="0"/>
            </a:lvl1pPr>
          </a:lstStyle>
          <a:p>
            <a:r>
              <a:t>Det er alltid greit å si NEI! </a:t>
            </a:r>
          </a:p>
        </p:txBody>
      </p:sp>
      <p:sp>
        <p:nvSpPr>
          <p:cNvPr id="278" name="Det er alltid greit og si JA!"/>
          <p:cNvSpPr/>
          <p:nvPr/>
        </p:nvSpPr>
        <p:spPr>
          <a:xfrm>
            <a:off x="719274" y="5845995"/>
            <a:ext cx="3831448" cy="31537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50000"/>
              </a:lnSpc>
              <a:defRPr sz="3700" b="0"/>
            </a:lvl1pPr>
          </a:lstStyle>
          <a:p>
            <a:r>
              <a:t>Det er alltid greit og si JA! </a:t>
            </a:r>
          </a:p>
        </p:txBody>
      </p:sp>
      <p:sp>
        <p:nvSpPr>
          <p:cNvPr id="279" name="Du er bra nok!"/>
          <p:cNvSpPr/>
          <p:nvPr/>
        </p:nvSpPr>
        <p:spPr>
          <a:xfrm>
            <a:off x="4782096" y="2955441"/>
            <a:ext cx="3831448" cy="31537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50000"/>
              </a:lnSpc>
              <a:defRPr sz="3700" b="0"/>
            </a:lvl1pPr>
          </a:lstStyle>
          <a:p>
            <a:r>
              <a:t>Du er bra nok! </a:t>
            </a:r>
          </a:p>
        </p:txBody>
      </p:sp>
      <p:sp>
        <p:nvSpPr>
          <p:cNvPr id="280" name="Det er greit å være deg!"/>
          <p:cNvSpPr/>
          <p:nvPr/>
        </p:nvSpPr>
        <p:spPr>
          <a:xfrm>
            <a:off x="8844918" y="581634"/>
            <a:ext cx="3831448" cy="3153722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50000"/>
              </a:lnSpc>
              <a:defRPr sz="3700" b="0"/>
            </a:lvl1pPr>
          </a:lstStyle>
          <a:p>
            <a:r>
              <a:t>Det er greit å være deg!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2" animBg="1" advAuto="0"/>
      <p:bldP spid="276" grpId="3" build="p" bldLvl="5" animBg="1" advAuto="0"/>
      <p:bldP spid="277" grpId="5" build="p" bldLvl="5" animBg="1" advAuto="0"/>
      <p:bldP spid="278" grpId="6" build="p" bldLvl="5" animBg="1" advAuto="0"/>
      <p:bldP spid="279" grpId="1" build="p" bldLvl="5" animBg="1" advAuto="0"/>
      <p:bldP spid="280" grpId="4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YOU2.jpg" descr="YOU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0350" y="255728"/>
            <a:ext cx="7391909" cy="924214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r. Seuss…"/>
          <p:cNvSpPr txBox="1"/>
          <p:nvPr/>
        </p:nvSpPr>
        <p:spPr>
          <a:xfrm>
            <a:off x="10123117" y="8732377"/>
            <a:ext cx="2810003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000"/>
            </a:pPr>
            <a:r>
              <a:t>Dr. Seuss</a:t>
            </a:r>
          </a:p>
          <a:p>
            <a:pPr algn="r">
              <a:defRPr sz="2000"/>
            </a:pPr>
            <a:r>
              <a:t>Happy Birthday to You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«Konklusjonen er at Norge stiller svært strenge krav til personlig oppførsel, og hvordan vi ter oss i ulike situasjoner. Dette medfører at terskelen for å straffe eller stigmatisere avvikende personlighetstrekk er veldig mye lavere hos nordmenn enn i de fleste andre befolkninger. Nordmenn er rett og slett svært lite romslige i møte med annerledeshet.”…"/>
          <p:cNvSpPr txBox="1">
            <a:spLocks noGrp="1"/>
          </p:cNvSpPr>
          <p:nvPr>
            <p:ph type="body" idx="13"/>
          </p:nvPr>
        </p:nvSpPr>
        <p:spPr>
          <a:xfrm>
            <a:off x="1270000" y="5218438"/>
            <a:ext cx="10464800" cy="3979696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pPr>
              <a:defRPr sz="2700" i="0">
                <a:latin typeface="+mn-lt"/>
                <a:ea typeface="+mn-ea"/>
                <a:cs typeface="+mn-cs"/>
                <a:sym typeface="Helvetica Neue Medium"/>
              </a:defRPr>
            </a:pP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«Konklusjonen er at Norge stiller svært strenge krav til personlig oppførsel, og hvordan vi ter oss i ulike situasjoner. Dette medfører at terskelen for å straffe eller stigmatisere avvikende personlighetstrekk er veldig mye lavere hos nordmenn enn i de fleste andre befolkninger. Nordmenn er rett og slett svært lite romslige i møte med annerledeshet.”</a:t>
            </a:r>
          </a:p>
          <a:p>
            <a:pPr>
              <a:defRPr sz="2200" i="0">
                <a:latin typeface="+mn-lt"/>
                <a:ea typeface="+mn-ea"/>
                <a:cs typeface="+mn-cs"/>
                <a:sym typeface="Helvetica Neue Medium"/>
              </a:defRPr>
            </a:pP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2200" i="0">
                <a:latin typeface="+mn-lt"/>
                <a:ea typeface="+mn-ea"/>
                <a:cs typeface="+mn-cs"/>
                <a:sym typeface="Helvetica Neue Medium"/>
              </a:defRPr>
            </a:pPr>
            <a:r>
              <a:t>–</a:t>
            </a:r>
            <a:r>
              <a:rPr>
                <a:hlinkClick r:id="rId3"/>
              </a:rPr>
              <a:t>Silje Mack</a:t>
            </a:r>
            <a:r>
              <a:rPr sz="600">
                <a:latin typeface="Helvetica Neue Light"/>
                <a:ea typeface="Helvetica Neue Light"/>
                <a:cs typeface="Helvetica Neue Light"/>
                <a:sym typeface="Helvetica Neue Light"/>
              </a:rPr>
              <a:t/>
            </a:r>
            <a:br>
              <a:rPr sz="600"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t>Skribent og gründer</a:t>
            </a:r>
          </a:p>
          <a:p>
            <a:pPr>
              <a:defRPr sz="2200" i="0">
                <a:latin typeface="+mn-lt"/>
                <a:ea typeface="+mn-ea"/>
                <a:cs typeface="+mn-cs"/>
                <a:sym typeface="Helvetica Neue Medium"/>
              </a:defRPr>
            </a:pPr>
            <a:r>
              <a:t>Publisert på </a:t>
            </a:r>
            <a:r>
              <a:rPr u="sng">
                <a:hlinkClick r:id="rId4"/>
              </a:rPr>
              <a:t>NRK.no</a:t>
            </a:r>
            <a:r>
              <a:t> 23.09.2017</a:t>
            </a:r>
          </a:p>
        </p:txBody>
      </p:sp>
      <p:sp>
        <p:nvSpPr>
          <p:cNvPr id="139" name="I 2011 publiserte prestisjemagasinet Science Journal verdens første internasjonale studie på sosiale normer / sosial romslighet."/>
          <p:cNvSpPr txBox="1">
            <a:spLocks noGrp="1"/>
          </p:cNvSpPr>
          <p:nvPr>
            <p:ph type="body" idx="14"/>
          </p:nvPr>
        </p:nvSpPr>
        <p:spPr>
          <a:xfrm>
            <a:off x="1270000" y="2318670"/>
            <a:ext cx="10464800" cy="904823"/>
          </a:xfrm>
          <a:prstGeom prst="rect">
            <a:avLst/>
          </a:prstGeom>
        </p:spPr>
        <p:txBody>
          <a:bodyPr/>
          <a:lstStyle>
            <a:lvl1pPr marL="361156" indent="-361156" algn="l">
              <a:buSzPct val="145000"/>
              <a:buChar char="•"/>
              <a:defRPr sz="2600"/>
            </a:lvl1pPr>
          </a:lstStyle>
          <a:p>
            <a:r>
              <a:t>I 2011 publiserte prestisjemagasinet Science Journal verdens første internasjonale studie på sosiale normer / sosial romslighet. </a:t>
            </a:r>
          </a:p>
        </p:txBody>
      </p:sp>
      <p:sp>
        <p:nvSpPr>
          <p:cNvPr id="140" name="Verdens rikeste land… Verdens kjipeste land?"/>
          <p:cNvSpPr txBox="1"/>
          <p:nvPr/>
        </p:nvSpPr>
        <p:spPr>
          <a:xfrm>
            <a:off x="582650" y="637946"/>
            <a:ext cx="11839500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r>
              <a:t>Verdens rikeste land… Verdens kjipeste land? </a:t>
            </a:r>
          </a:p>
        </p:txBody>
      </p:sp>
      <p:sp>
        <p:nvSpPr>
          <p:cNvPr id="141" name="Norge var blant landene som kom aller dårligst ut."/>
          <p:cNvSpPr txBox="1"/>
          <p:nvPr/>
        </p:nvSpPr>
        <p:spPr>
          <a:xfrm>
            <a:off x="1270000" y="3567517"/>
            <a:ext cx="10464800" cy="904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1156" indent="-361156" algn="l">
              <a:buSzPct val="145000"/>
              <a:buChar char="•"/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 marL="361156" indent="-361156" algn="l">
              <a:buSzPct val="145000"/>
              <a:buChar char="•"/>
              <a:defRPr sz="26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Norge var blant landene som kom aller dårligst ut.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3" animBg="1" advAuto="0"/>
      <p:bldP spid="139" grpId="1" animBg="1" advAuto="0"/>
      <p:bldP spid="141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aroline Omberg"/>
          <p:cNvSpPr txBox="1">
            <a:spLocks noGrp="1"/>
          </p:cNvSpPr>
          <p:nvPr>
            <p:ph type="title"/>
          </p:nvPr>
        </p:nvSpPr>
        <p:spPr>
          <a:xfrm>
            <a:off x="785501" y="1589624"/>
            <a:ext cx="6081415" cy="1103463"/>
          </a:xfrm>
          <a:prstGeom prst="rect">
            <a:avLst/>
          </a:prstGeom>
        </p:spPr>
        <p:txBody>
          <a:bodyPr/>
          <a:lstStyle/>
          <a:p>
            <a:r>
              <a:t>Caroline Omberg</a:t>
            </a:r>
          </a:p>
        </p:txBody>
      </p:sp>
      <p:sp>
        <p:nvSpPr>
          <p:cNvPr id="288" name="Foredragsholder, mamma, EQ-nerd, rådgiver, lærerstudent, menneske…"/>
          <p:cNvSpPr txBox="1">
            <a:spLocks noGrp="1"/>
          </p:cNvSpPr>
          <p:nvPr>
            <p:ph type="body" sz="half" idx="1"/>
          </p:nvPr>
        </p:nvSpPr>
        <p:spPr>
          <a:xfrm>
            <a:off x="358130" y="3106193"/>
            <a:ext cx="6936157" cy="6106317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Foredragsholder, mamma, EQ-nerd, rådgiver, lærerstudent, menneske</a:t>
            </a:r>
          </a:p>
          <a:p>
            <a:pPr>
              <a:defRPr sz="3200"/>
            </a:pPr>
            <a:endParaRPr/>
          </a:p>
          <a:p>
            <a:pPr>
              <a:defRPr sz="3800"/>
            </a:pPr>
            <a:endParaRPr/>
          </a:p>
          <a:p>
            <a:pPr>
              <a:defRPr sz="3800"/>
            </a:pPr>
            <a:r>
              <a:rPr u="sng">
                <a:hlinkClick r:id="rId2"/>
              </a:rPr>
              <a:t>www.eq-dama.no</a:t>
            </a:r>
          </a:p>
          <a:p>
            <a:pPr>
              <a:defRPr sz="3800"/>
            </a:pPr>
            <a:endParaRPr u="sng">
              <a:hlinkClick r:id="rId2"/>
            </a:endParaRPr>
          </a:p>
          <a:p>
            <a:pPr>
              <a:defRPr sz="3800"/>
            </a:pPr>
            <a:r>
              <a:rPr u="sng">
                <a:hlinkClick r:id="rId3"/>
              </a:rPr>
              <a:t>facebook.com/eqdama</a:t>
            </a:r>
          </a:p>
          <a:p>
            <a:pPr>
              <a:defRPr sz="3800"/>
            </a:pPr>
            <a:endParaRPr u="sng">
              <a:hlinkClick r:id="rId3"/>
            </a:endParaRPr>
          </a:p>
          <a:p>
            <a:pPr>
              <a:defRPr sz="3800"/>
            </a:pPr>
            <a:r>
              <a:t>Mob: 409 23 426</a:t>
            </a:r>
          </a:p>
          <a:p>
            <a:pPr>
              <a:defRPr sz="3800"/>
            </a:pPr>
            <a:r>
              <a:rPr u="sng">
                <a:hlinkClick r:id="rId4"/>
              </a:rPr>
              <a:t>carolinemarita@gmail.com</a:t>
            </a:r>
          </a:p>
        </p:txBody>
      </p:sp>
      <p:pic>
        <p:nvPicPr>
          <p:cNvPr id="289" name="Bilde" descr="Bild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17864" y="1127449"/>
            <a:ext cx="4991324" cy="7498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orn Sex vs Real Sex_ The Differences Explained With Food.mp4" descr="Porn Sex vs Real Sex_ The Differences Explained With Foo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1558" y="1332576"/>
            <a:ext cx="12601684" cy="7088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672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lapptiss.jpg" descr="slapptiss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rcRect t="21864" b="21864"/>
          <a:stretch>
            <a:fillRect/>
          </a:stretch>
        </p:blipFill>
        <p:spPr>
          <a:xfrm>
            <a:off x="657225" y="443904"/>
            <a:ext cx="11690458" cy="8865778"/>
          </a:xfrm>
          <a:prstGeom prst="rect">
            <a:avLst/>
          </a:prstGeom>
          <a:ln w="76200">
            <a:solidFill>
              <a:srgbClr val="FFFFFF"/>
            </a:solidFill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eniser.jpg" descr="Peniser.jpg"/>
          <p:cNvPicPr>
            <a:picLocks noChangeAspect="1"/>
          </p:cNvPicPr>
          <p:nvPr/>
        </p:nvPicPr>
        <p:blipFill>
          <a:blip r:embed="rId3">
            <a:extLst/>
          </a:blip>
          <a:srcRect r="2181"/>
          <a:stretch>
            <a:fillRect/>
          </a:stretch>
        </p:blipFill>
        <p:spPr>
          <a:xfrm>
            <a:off x="2910482" y="100210"/>
            <a:ext cx="7183738" cy="955309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«4X4»…"/>
          <p:cNvSpPr txBox="1"/>
          <p:nvPr/>
        </p:nvSpPr>
        <p:spPr>
          <a:xfrm>
            <a:off x="10509705" y="8970004"/>
            <a:ext cx="2240027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«4X4»</a:t>
            </a:r>
          </a:p>
          <a:p>
            <a:pPr>
              <a:defRPr sz="2000"/>
            </a:pPr>
            <a:r>
              <a:t>Jamie McCartney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vagina_blomst.jpg" descr="vagina_blomst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13978" y="1195387"/>
            <a:ext cx="11576741" cy="7362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«The Great Wall of Vagina» Panel nr.6, Jamie McCartney"/>
          <p:cNvSpPr txBox="1"/>
          <p:nvPr/>
        </p:nvSpPr>
        <p:spPr>
          <a:xfrm>
            <a:off x="5065420" y="9117479"/>
            <a:ext cx="7908405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300"/>
            </a:lvl1pPr>
          </a:lstStyle>
          <a:p>
            <a:r>
              <a:t>«The Great Wall of Vagina» Panel nr.6, Jamie McCartney </a:t>
            </a:r>
          </a:p>
        </p:txBody>
      </p:sp>
      <p:pic>
        <p:nvPicPr>
          <p:cNvPr id="161" name="vagina_variety_big.jpg" descr="vagina_variety_bi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47" y="1337407"/>
            <a:ext cx="12584506" cy="7078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igMixWall.jpg" descr="BigMixW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293" y="1360883"/>
            <a:ext cx="12454214" cy="6309935"/>
          </a:xfrm>
          <a:prstGeom prst="rect">
            <a:avLst/>
          </a:prstGeom>
          <a:ln w="76200">
            <a:solidFill>
              <a:srgbClr val="FFFFFF"/>
            </a:solidFill>
            <a:miter lim="400000"/>
          </a:ln>
        </p:spPr>
      </p:pic>
      <p:sp>
        <p:nvSpPr>
          <p:cNvPr id="166" name="«Spice of Life», Jamie McCartney"/>
          <p:cNvSpPr txBox="1"/>
          <p:nvPr/>
        </p:nvSpPr>
        <p:spPr>
          <a:xfrm>
            <a:off x="7996811" y="8973548"/>
            <a:ext cx="4711079" cy="448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«Spice of Life», Jamie McCartney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1207</Words>
  <Application>Microsoft Office PowerPoint</Application>
  <PresentationFormat>Egendefinert</PresentationFormat>
  <Paragraphs>213</Paragraphs>
  <Slides>30</Slides>
  <Notes>25</Notes>
  <HiddenSlides>4</HiddenSlides>
  <MMClips>4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5" baseType="lpstr">
      <vt:lpstr>Helvetica Neue</vt:lpstr>
      <vt:lpstr>Helvetica Neue Light</vt:lpstr>
      <vt:lpstr>Helvetica Neue Medium</vt:lpstr>
      <vt:lpstr>Impact</vt:lpstr>
      <vt:lpstr>Black</vt:lpstr>
      <vt:lpstr>SEX, PORNO  OG FØLELSER</vt:lpstr>
      <vt:lpstr>KJØNNSROLLER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NEEEEI!</vt:lpstr>
      <vt:lpstr>FAKE!</vt:lpstr>
      <vt:lpstr>PowerPoint-presentasjon</vt:lpstr>
      <vt:lpstr>PowerPoint-presentasjon</vt:lpstr>
      <vt:lpstr>PowerPoint-presentasjon</vt:lpstr>
      <vt:lpstr>KLITRE!</vt:lpstr>
      <vt:lpstr>Film er ikke ekte</vt:lpstr>
      <vt:lpstr>PowerPoint-presentasjon</vt:lpstr>
      <vt:lpstr>PowerPoint-presentasjon</vt:lpstr>
      <vt:lpstr>PowerPoint-presentasjon</vt:lpstr>
      <vt:lpstr>PowerPoint-presentasjon</vt:lpstr>
      <vt:lpstr>Aktiviteter</vt:lpstr>
      <vt:lpstr>GIRL NEXT DOOR</vt:lpstr>
      <vt:lpstr>MAN SER AMAZING UT NÅR MAN PULER! </vt:lpstr>
      <vt:lpstr>Hva porno mangler: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Caroline Omberg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SEX, PORNO  OG FØLELSER</dc:title>
  <dc:creator>Marius Johansen</dc:creator>
  <cp:lastModifiedBy>Marius Johansen</cp:lastModifiedBy>
  <cp:revision>1</cp:revision>
  <dcterms:modified xsi:type="dcterms:W3CDTF">2018-09-05T11:16:04Z</dcterms:modified>
</cp:coreProperties>
</file>